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3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15616" y="332655"/>
            <a:ext cx="6912768" cy="8648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</a:p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Муниципальное дошкольное образовательное учреждение «Детский сад №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182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АДАПТИРОВАННАЯ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ОБРАЗОВАТЕЛЬНАЯ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ПРОГРАММА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ДОШКОЛЬНОГО ОБРАЗОВАНИЯ ДЛЯ ОБУЧАЮЩИХСЯ С ТЯЖЕЛЫМИ НАРУШЕНИЯМИ РЕЧИ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ГРУППАХ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КОМБИНИРОВАННОЙ НАПРАВЛЕННОСТИ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252143117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15616" y="260648"/>
            <a:ext cx="7128792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СОДЕРЖАИЕ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НАПРАВЛЕНИЯ РАБОТЫ С СЕМЬЁЙ ПО ОБРАЗОВАТЕЛЬНЫМ ОБЛАСТЯМ: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Образовательная область «Социально-коммуникативное развитие»;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Образовательная область «Познавательное развитие»;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Образовательная область «Речевое развитие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Образовательная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область «Художественно-эстетическое развитие»;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Образовательная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область «Физическое развитие»;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Планируемые результаты.</a:t>
            </a:r>
          </a:p>
          <a:p>
            <a:pPr marL="342900" indent="-342900">
              <a:buFont typeface="Wingdings" pitchFamily="2" charset="2"/>
              <a:buChar char="Ø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198967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43608" y="260649"/>
            <a:ext cx="727280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ВЗАИМОДЕЙСТВИЕ УЧАСТНИКОВ ОБРАЗОВАТЕЛЬНОГО ПРОЦЕССА;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ПРОГРАММА КОРРЕКЦИОННО-РАЗВИВАЩЕЙ РАБОТЫ С ДЕТЬМИ ТНР;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СПЕЦИАЛЬНЫЕ УСЛОВИЯ ДЛЯ ПОЛУЧЕНИЯОБРАЗОВАНИЯ ДЕТЬМИ С ТНР;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СОДЕРЖАНИЕ ДИФФЕРЕНЦИАЛЬНОЙ ДИАГНОСТИКИ РЕЧЕВЫХ И НЕРЕЧЕВЫХ ФУНКЦИЙ ОБУЧАЩИХСЯ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ОБУЧАЩИХСЯ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С ТНР;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ОСУЩЕСТВЛЕНИЕ КВАЛИФИЦИРОВАН-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НОЙ КОРРЕКЦИИ НАРУШЕНИЙ РЕЧЕЯЗЫ-   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КОВОГО РАЗВИТИЯ ОБУЧАЩИХСЯ С ТНР;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123100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43608" y="188640"/>
            <a:ext cx="7344815" cy="7909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РАБОЧАЯ ПРОГРАММА ВОСПИТАНИЯ: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Пояснительная записка;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Целевой раздел;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Цели, задачи и принципы программы;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Общности(сообщества) ДОО;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Деятельности и культурные практики В ДОО;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Требования к планируемым результатам освоения программы воспитания;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Целевые ориентиры воспитательной работы для обучающихся дошкольного возраста;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Содержательный раздел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1.Содержание воспитательной работы  по направлениям воспитания: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Патриотическое направление воспитания;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Социальное направление воспитания;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Познавательное направление воспитания;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Физическое и оздоровительное направление воспитания;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Формирование у дошкольников культурно-гигиенических навыков;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Трудовое направление воспитания;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Этико-эстетическое направление воспитания.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buFont typeface="Wingdings" pitchFamily="2" charset="2"/>
              <a:buChar char="Ø"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239363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15616" y="188640"/>
            <a:ext cx="7272807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2.Особенности реализации воспитательного процесса;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3.Особенности взаимодействия педагогического коллектива с семьями обучающихся в процессе реализации программы воспитания.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Организационный раздел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1.Общие требования к условиям реализации программы воспитания;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2.Взаимодейтвия педагогического работника с детьми. События ДОО;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3.Организация предметно-пространственной среды;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4.Кадровое обеспечение воспитательного процесса;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 Разделение функционала, связанного с организацией и реализацией воспитательного процесса;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6.Особые требования к условиям, обеспечивающим достижение планируемых личностных  результатов в работе с детьми;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7. Календарь традиций ДОО.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1267332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43608" y="188640"/>
            <a:ext cx="7344816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ОРГАНИЗАЦИОННЫЙ РАЗДЕЛ: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ПСИХОЛОГО-ПЕДАГИЧЕСКИЕ УСЛОВИЯ, ОБЕСПЕЧИВАЮЩИЕ РАЗВИТИЕ РЕБЕНКА С ТНР;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ОРГАНИЗАЦИЯ ПРЕДМЕТНО-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ПРОСТРАНСТВЕННОЙ СРЕДЫ 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Младший дошкольный возраст (с 3-4 лет);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Средний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дошкольный возраст (с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4-5лет);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Старший дошкольный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возраст (с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5-6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лет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Старший дошкольный возраст (с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6-7лет);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Развивающая предметно-пространственная среда в кабинете учителя-логопеда и групповом помещении.</a:t>
            </a:r>
          </a:p>
          <a:p>
            <a:pPr marL="342900" indent="-342900">
              <a:buFont typeface="Wingdings" pitchFamily="2" charset="2"/>
              <a:buChar char="Ø"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008172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99592" y="188641"/>
            <a:ext cx="7704856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РАСПОРЯДОК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ДНЯ, ОРГАНИЗАЦИЯ РЕЖИМНЫХ МОМЕНТОВ;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ОСОБЕННОСТИ ОРГАНИЗАЦИИ РЕЖИМ-НЫХ МОМЕНТОВ;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КАДРОВЫЕ УСЛОВИЯ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РЕАЛИЗАЦИИ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ПРОГРАММЫ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ФИНАНСОВОЕ ОБЕСПЕЧЕНИЕ ПРОГРАММЫ;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МАТЕРИАЛЬНО-ТЕХНИЧЕСКОЕ ОБЕСПЕ-ЧЕНИЕ ПРОГРАММЫ;</a:t>
            </a:r>
          </a:p>
          <a:p>
            <a:pPr marL="342900" indent="-342900">
              <a:buFont typeface="Wingdings" pitchFamily="2" charset="2"/>
              <a:buChar char="Ø"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ПРИЛОЖЕНИЕ: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Календарный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план воспитательной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работы МДОУ.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901633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43608" y="332656"/>
            <a:ext cx="7272808" cy="7371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ВВЕДЕНИЕ</a:t>
            </a: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АОП ДО для обучающихся с ТНР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включает следующие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образовательные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области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457200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Социально-коммуникативное развитие;</a:t>
            </a:r>
          </a:p>
          <a:p>
            <a:pPr marL="342900" indent="457200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Познавательное развитие;</a:t>
            </a:r>
          </a:p>
          <a:p>
            <a:pPr marL="342900" indent="457200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Речевое развитие;</a:t>
            </a:r>
          </a:p>
          <a:p>
            <a:pPr marL="342900" indent="457200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Художественно-эстетическое развитие;</a:t>
            </a:r>
          </a:p>
          <a:p>
            <a:pPr marL="342900" indent="457200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Физическое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развитие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57200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indent="45720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Содержание Программы в соответствии с требованиями Стандарта включает три основных раздела – целевой, содержательный и организационный.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100" dirty="0"/>
          </a:p>
          <a:p>
            <a:endParaRPr lang="ru-RU" sz="1100" dirty="0" smtClean="0"/>
          </a:p>
          <a:p>
            <a:pPr algn="just"/>
            <a:endParaRPr lang="ru-RU" sz="1100" dirty="0"/>
          </a:p>
          <a:p>
            <a:pPr algn="just"/>
            <a:endParaRPr lang="ru-RU" sz="1100" dirty="0" smtClean="0"/>
          </a:p>
          <a:p>
            <a:endParaRPr lang="ru-RU" sz="1100" dirty="0"/>
          </a:p>
          <a:p>
            <a:endParaRPr lang="ru-RU" sz="1100" dirty="0" smtClean="0"/>
          </a:p>
          <a:p>
            <a:endParaRPr lang="ru-RU" sz="1100" dirty="0"/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251486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15616" y="260648"/>
            <a:ext cx="734481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определяет базовое содержание образовательных областей с учетом возрастных и индивидуальных особенностей обучающихся в различных видах деятельности, таких как:</a:t>
            </a:r>
          </a:p>
          <a:p>
            <a:pPr indent="45720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 Предметная деятельность.</a:t>
            </a:r>
          </a:p>
          <a:p>
            <a:pPr indent="45720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 Игровая (сюжетно-ролевая игра, игра с правилами и другие виды игры).</a:t>
            </a:r>
          </a:p>
          <a:p>
            <a:pPr indent="45720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 Коммуникативная (общение и взаимодействие с педагогическим работником и другими детьми).</a:t>
            </a:r>
          </a:p>
          <a:p>
            <a:pPr indent="45720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4. Познавательно-исследовательская (исследование и познание природного и социального миров в процессе наблюдения и взаимодействия с ними)</a:t>
            </a:r>
          </a:p>
        </p:txBody>
      </p:sp>
    </p:spTree>
    <p:extLst>
      <p:ext uri="{BB962C8B-B14F-4D97-AF65-F5344CB8AC3E}">
        <p14:creationId xmlns:p14="http://schemas.microsoft.com/office/powerpoint/2010/main" xmlns="" val="96088396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15616" y="404665"/>
            <a:ext cx="72728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404665"/>
            <a:ext cx="7272808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ЦЕЛЕВОЙ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РАЗДЕЛ: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/>
              <a:t>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ПОЯСНИТЕЛЬНАЯ ЗАПИСКА;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ЦЕЛИ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ЗАДАЧИ, ПРИНЦИПЫ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ПРОГРАММЫ;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ПЛНИРУЕМЫЕ РЕЗУЛЬТАТЫ ОСВОЕНИЯ ПРОГРАММЫ;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ЦЕЛЕВЫЕ ОРИЕНТИРЫ РЕАЛИЗАЦИИ АОП ДО ДЛЯ ОБУЧАЩЩИХСЯ С ТНР: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Целевые ориентиры освоения Программы детьми третьего года жизни отстающими в речевом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развитии;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Целевые ориентиры освоения Программы детьми младшего дошкольного возраста с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ТНР;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Целевые ориентиры освоения Программы детьми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среднего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дошкольного возраста с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ТНР;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Целевые ориентиры на этапе завершения освоения программы.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РАЗВИВАЩЕЕ ОЦЕНИВАНИЕ КАЧЕСТВА ОБРАЗОВАТЕЛЬНОЙ ДЕЯТЕЛЬНОСТИ ПО ПРОГРАММЕ.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143197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971600" y="188640"/>
            <a:ext cx="734481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СОДЕРЖАТЕЛЬНЫЙ РАЗДЕЛ:</a:t>
            </a: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ПОЯСНИТЕЛЬНАЯ ЗАПИСКА;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ОПИСАНИЕ ОБРАЗОВАТЕЛЬНОЙ ДЕЯТЕЛЬ-НОСТИ ОБУЧАЩИХСЯ С ТНР В СООТВЕТСТВИИ С НАПРАВЛЕНИЯМИ РАЗВИТИЯ РЕБЕНКА, ПРЕДСТАВЛЕННЫМИ В ПЯТИ ОБРАЗОВАТЕЛЬНЫХ ОБЛАСТЯХ;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СОЦИАЛЬНО-КОМУНИКАТИВНОЕ РАЗВИТИЕ: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Основное содержание образовательной деятельности с детьми младшего дошкольного возраста;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Основное содержание образовательной деятельности с детьми среднего дошкольного возраста;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Основное содержание образовательной деятельности с детьми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старшего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дошкольного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возраста.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634259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43608" y="260648"/>
            <a:ext cx="727280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ПОЗНАВАТЕЛЬНОЕ РАЗВИТИЕ: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Основное содержание образовательной деятельности с детьми младшего дошкольного возраста;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Основное содержание образовательной деятельности с детьми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среднего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дошкольного возраста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Основное содержание образовательной деятельности с детьми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старшего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дошкольного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возраста.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РЕЧЕВОЕ РАЗВИТИЕ: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Основное содержание образовательной деятельности с детьми младшего дошкольного возраста;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Основное содержание образовательной деятельности с детьми среднего дошкольного возраста;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Основное содержание образовательной деятельности с детьми старшего дошкольного возраста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Arial" pitchFamily="34" charset="0"/>
              <a:buChar char="•"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727908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43608" y="260648"/>
            <a:ext cx="7200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ХУДОЖЕСТВЕННО-ЭСТЕТИЧЕСКОЕ РАЗВИТИЕ: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Основное содержание образовательной деятельности с детьми младшего дошкольного возраста;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Основное содержание образовательной деятельности с детьми среднего дошкольного возраста;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Основное содержание образовательной деятельности с детьми старшего дошкольного возраста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ФИЗИЧЕСКОЕ РАЗВИТИЕ: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Основное содержание образовательной деятельности с детьми младшего дошкольного возраста;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Основное содержание образовательной деятельности с детьми среднего дошкольного возраста;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Основное содержание образовательной деятельности с детьми старшего дошкольного возраста.</a:t>
            </a:r>
          </a:p>
          <a:p>
            <a:pPr marL="342900" indent="-342900">
              <a:buFont typeface="Wingdings" pitchFamily="2" charset="2"/>
              <a:buChar char="Ø"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699812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43608" y="188640"/>
            <a:ext cx="734481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ТЕМАТИЧЕСКОЕ ПЛАНИРОВАНИЕ ОБРАЗОВАТЕЛЬНОЙ И КОРРЕКЦИОННОЙ ДЕЯТЕЛЬНОСТИ: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Комплексно-тематическое планирование лексического цикла в  комбинированной младшей группе ТНР;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Комплексно-тематическое планирование лексического цикла в  комбинированной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средней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группе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ТНР;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Комплексно-тематическое планирование лексического цикла в  комбинированной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старшей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группе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ТНР;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Комплексно-тематическое планирование лексического цикла в  комбинированной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подготовительной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группе ТНР.</a:t>
            </a:r>
          </a:p>
          <a:p>
            <a:pPr marL="342900" indent="-342900"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5900129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971600" y="188641"/>
            <a:ext cx="734481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ВЗАИМОДЕЙСТВИЕ ПЕДАГОГИЧЕСКИХ РАБОТНИКОВ С ДЕТЬМИ;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ВЗАИМОДЕЙСТВИЕ ПЕДАГОГИЧЕСКОГО КОЛЛЕКТИВА С РОДИТЕЛЯМИ (ЗАКОННЫМИ ПРЕДСТАВИТЕЛЯМИ) ОБУЧАЮЩИХСЯ;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ОСБЕННОСТИ ВЗАИМОДЕЙСТВИЯ ПЕДАГОГИЧЕСКОГО КОЛЛЕКТИВА С СЕМЬЯМИ ДОШКОЛЬНИКОВ С ТНР;</a:t>
            </a:r>
          </a:p>
          <a:p>
            <a:pPr marL="342900" indent="-342900"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338120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692</Words>
  <Application>Microsoft Office PowerPoint</Application>
  <PresentationFormat>Экран (4:3)</PresentationFormat>
  <Paragraphs>176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VM5</cp:lastModifiedBy>
  <cp:revision>26</cp:revision>
  <dcterms:created xsi:type="dcterms:W3CDTF">2023-06-23T08:03:13Z</dcterms:created>
  <dcterms:modified xsi:type="dcterms:W3CDTF">2023-11-27T08:16:35Z</dcterms:modified>
</cp:coreProperties>
</file>