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42" r:id="rId3"/>
    <p:sldId id="341" r:id="rId4"/>
    <p:sldId id="340" r:id="rId5"/>
    <p:sldId id="343" r:id="rId6"/>
    <p:sldId id="344" r:id="rId7"/>
    <p:sldId id="332" r:id="rId8"/>
    <p:sldId id="336" r:id="rId9"/>
    <p:sldId id="334" r:id="rId10"/>
    <p:sldId id="339" r:id="rId11"/>
    <p:sldId id="338" r:id="rId12"/>
    <p:sldId id="345" r:id="rId13"/>
    <p:sldId id="301" r:id="rId14"/>
    <p:sldId id="346" r:id="rId15"/>
    <p:sldId id="347" r:id="rId16"/>
    <p:sldId id="348" r:id="rId17"/>
    <p:sldId id="34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45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2400" dirty="0" smtClean="0"/>
            <a:t>Важность наставничества, как института,  в современной образовательной среде подтверждается рядом государственных документов. 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endParaRPr lang="ru-RU" sz="2400" dirty="0">
            <a:solidFill>
              <a:srgbClr val="002060"/>
            </a:solidFill>
          </a:endParaRPr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086ADDA9-F002-4559-ADEF-0615613233FB}" type="presOf" srcId="{4FD640FD-E8CE-4E44-B97A-D48118F8A07A}" destId="{F97EAC47-5406-4561-ACFA-9C3966F000B0}" srcOrd="0" destOrd="0" presId="urn:microsoft.com/office/officeart/2008/layout/PictureAccentList"/>
    <dgm:cxn modelId="{BD87C9C7-3BF3-48D7-94F7-31D7677E2795}" type="presOf" srcId="{6309F2EA-16E5-4807-B060-4925519A7D40}" destId="{51DCCC18-BD16-438A-851F-38A42948FFDC}" srcOrd="0" destOrd="0" presId="urn:microsoft.com/office/officeart/2008/layout/PictureAccentList"/>
    <dgm:cxn modelId="{ECBAF00F-9C9E-47BA-AA6B-8823029CAB3F}" type="presParOf" srcId="{51DCCC18-BD16-438A-851F-38A42948FFDC}" destId="{4AA71D11-6D4F-4950-BC39-3C839F90F43A}" srcOrd="0" destOrd="0" presId="urn:microsoft.com/office/officeart/2008/layout/PictureAccentList"/>
    <dgm:cxn modelId="{54590B87-8EE8-423F-AF3E-883D57AD01F3}" type="presParOf" srcId="{4AA71D11-6D4F-4950-BC39-3C839F90F43A}" destId="{A84F279E-AF1B-4D48-9AD5-FBCD772BD044}" srcOrd="0" destOrd="0" presId="urn:microsoft.com/office/officeart/2008/layout/PictureAccentList"/>
    <dgm:cxn modelId="{EE990C77-0FAC-4E13-B945-4C75F5BF027E}" type="presParOf" srcId="{A84F279E-AF1B-4D48-9AD5-FBCD772BD044}" destId="{F97EAC47-5406-4561-ACFA-9C3966F000B0}" srcOrd="0" destOrd="0" presId="urn:microsoft.com/office/officeart/2008/layout/PictureAccentList"/>
    <dgm:cxn modelId="{D9AE0EE5-1DED-47D6-890F-62B7536F2C0E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1800" dirty="0" smtClean="0">
              <a:solidFill>
                <a:srgbClr val="002060"/>
              </a:solidFill>
            </a:rPr>
            <a:t>В государственной программе РФ  «Развитие образования до 2030 года»   обозначены цели, направленные на решение задач государственной политики в области образования. </a:t>
          </a:r>
        </a:p>
        <a:p>
          <a:pPr>
            <a:buNone/>
          </a:pPr>
          <a:r>
            <a:rPr lang="ru-RU" sz="1800" dirty="0" smtClean="0"/>
            <a:t>Одной из целей программы является развитие системы кадрового обеспечения сферы образования. </a:t>
          </a:r>
          <a:r>
            <a:rPr lang="ru-RU" sz="1800" b="0" dirty="0" smtClean="0">
              <a:solidFill>
                <a:srgbClr val="000066"/>
              </a:solidFill>
            </a:rPr>
            <a:t>  </a:t>
          </a:r>
          <a:endParaRPr lang="ru-RU" sz="1600" b="0" dirty="0"/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A3F3132E-B161-4211-816C-83616B8BAF1B}" type="presOf" srcId="{4FD640FD-E8CE-4E44-B97A-D48118F8A07A}" destId="{F97EAC47-5406-4561-ACFA-9C3966F000B0}" srcOrd="0" destOrd="0" presId="urn:microsoft.com/office/officeart/2008/layout/PictureAccentList"/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5FA2B715-2811-4B9D-ADCF-EC9C89809BFC}" type="presOf" srcId="{6309F2EA-16E5-4807-B060-4925519A7D40}" destId="{51DCCC18-BD16-438A-851F-38A42948FFDC}" srcOrd="0" destOrd="0" presId="urn:microsoft.com/office/officeart/2008/layout/PictureAccentList"/>
    <dgm:cxn modelId="{576C9A1C-B481-4BF2-9029-A813460D05EE}" type="presParOf" srcId="{51DCCC18-BD16-438A-851F-38A42948FFDC}" destId="{4AA71D11-6D4F-4950-BC39-3C839F90F43A}" srcOrd="0" destOrd="0" presId="urn:microsoft.com/office/officeart/2008/layout/PictureAccentList"/>
    <dgm:cxn modelId="{68DFBD54-5139-4AF4-AEBC-58EBDE4C0726}" type="presParOf" srcId="{4AA71D11-6D4F-4950-BC39-3C839F90F43A}" destId="{A84F279E-AF1B-4D48-9AD5-FBCD772BD044}" srcOrd="0" destOrd="0" presId="urn:microsoft.com/office/officeart/2008/layout/PictureAccentList"/>
    <dgm:cxn modelId="{D2A4DAA2-5C5F-4DB9-9676-41FA9A82AC00}" type="presParOf" srcId="{A84F279E-AF1B-4D48-9AD5-FBCD772BD044}" destId="{F97EAC47-5406-4561-ACFA-9C3966F000B0}" srcOrd="0" destOrd="0" presId="urn:microsoft.com/office/officeart/2008/layout/PictureAccentList"/>
    <dgm:cxn modelId="{AADA685A-C75E-4495-BAFF-54247EAF1DBF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2400" dirty="0" smtClean="0">
              <a:solidFill>
                <a:srgbClr val="002060"/>
              </a:solidFill>
            </a:rPr>
            <a:t>Актуальность и обоснованность инновационного проекта</a:t>
          </a:r>
          <a:endParaRPr lang="ru-RU" sz="2400" dirty="0">
            <a:solidFill>
              <a:srgbClr val="002060"/>
            </a:solidFill>
          </a:endParaRPr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2A527E20-10EC-466D-97D7-E98B492F58DC}" type="presOf" srcId="{6309F2EA-16E5-4807-B060-4925519A7D40}" destId="{51DCCC18-BD16-438A-851F-38A42948FFDC}" srcOrd="0" destOrd="0" presId="urn:microsoft.com/office/officeart/2008/layout/PictureAccentList"/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37646FE0-F87B-41C1-9287-7F03AE1ADB1C}" type="presOf" srcId="{4FD640FD-E8CE-4E44-B97A-D48118F8A07A}" destId="{F97EAC47-5406-4561-ACFA-9C3966F000B0}" srcOrd="0" destOrd="0" presId="urn:microsoft.com/office/officeart/2008/layout/PictureAccentList"/>
    <dgm:cxn modelId="{337DDEF6-74F5-436A-A762-AEAAD6380407}" type="presParOf" srcId="{51DCCC18-BD16-438A-851F-38A42948FFDC}" destId="{4AA71D11-6D4F-4950-BC39-3C839F90F43A}" srcOrd="0" destOrd="0" presId="urn:microsoft.com/office/officeart/2008/layout/PictureAccentList"/>
    <dgm:cxn modelId="{C0870E86-8482-4C0A-BE4E-C56ADFE9E310}" type="presParOf" srcId="{4AA71D11-6D4F-4950-BC39-3C839F90F43A}" destId="{A84F279E-AF1B-4D48-9AD5-FBCD772BD044}" srcOrd="0" destOrd="0" presId="urn:microsoft.com/office/officeart/2008/layout/PictureAccentList"/>
    <dgm:cxn modelId="{F712A22F-035D-4A26-B546-BE0D2FCD9E05}" type="presParOf" srcId="{A84F279E-AF1B-4D48-9AD5-FBCD772BD044}" destId="{F97EAC47-5406-4561-ACFA-9C3966F000B0}" srcOrd="0" destOrd="0" presId="urn:microsoft.com/office/officeart/2008/layout/PictureAccentList"/>
    <dgm:cxn modelId="{2260BBBA-A0EC-46EE-840B-FC3151C28D1D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ru-RU" sz="1800" b="1" dirty="0" smtClean="0">
              <a:solidFill>
                <a:srgbClr val="000066"/>
              </a:solidFill>
            </a:rPr>
            <a:t> Цель инновационного проекта:  </a:t>
          </a:r>
        </a:p>
        <a:p>
          <a:pPr>
            <a:buNone/>
          </a:pPr>
          <a:r>
            <a:rPr lang="ru-RU" sz="1800" b="0" dirty="0" smtClean="0">
              <a:solidFill>
                <a:srgbClr val="000066"/>
              </a:solidFill>
            </a:rPr>
            <a:t>Запуск и стабилизация механизмов эффективного   наставничества в ПОС образовательных организаций  </a:t>
          </a:r>
          <a:endParaRPr lang="ru-RU" sz="1600" b="0" dirty="0"/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A5B5410C-A3DD-48CD-AB81-73E6FBA51F65}" type="presOf" srcId="{6309F2EA-16E5-4807-B060-4925519A7D40}" destId="{51DCCC18-BD16-438A-851F-38A42948FFDC}" srcOrd="0" destOrd="0" presId="urn:microsoft.com/office/officeart/2008/layout/PictureAccentList"/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EE9391D8-8AB0-44FD-92AA-2CED0E9D7264}" type="presOf" srcId="{4FD640FD-E8CE-4E44-B97A-D48118F8A07A}" destId="{F97EAC47-5406-4561-ACFA-9C3966F000B0}" srcOrd="0" destOrd="0" presId="urn:microsoft.com/office/officeart/2008/layout/PictureAccentList"/>
    <dgm:cxn modelId="{5394B0ED-857B-4730-A8BB-3D1F46BD7788}" type="presParOf" srcId="{51DCCC18-BD16-438A-851F-38A42948FFDC}" destId="{4AA71D11-6D4F-4950-BC39-3C839F90F43A}" srcOrd="0" destOrd="0" presId="urn:microsoft.com/office/officeart/2008/layout/PictureAccentList"/>
    <dgm:cxn modelId="{951F24D7-3182-4450-9D20-BC836BC51FE8}" type="presParOf" srcId="{4AA71D11-6D4F-4950-BC39-3C839F90F43A}" destId="{A84F279E-AF1B-4D48-9AD5-FBCD772BD044}" srcOrd="0" destOrd="0" presId="urn:microsoft.com/office/officeart/2008/layout/PictureAccentList"/>
    <dgm:cxn modelId="{6DF4D6FD-7FF5-4477-8B4D-10F141711313}" type="presParOf" srcId="{A84F279E-AF1B-4D48-9AD5-FBCD772BD044}" destId="{F97EAC47-5406-4561-ACFA-9C3966F000B0}" srcOrd="0" destOrd="0" presId="urn:microsoft.com/office/officeart/2008/layout/PictureAccentList"/>
    <dgm:cxn modelId="{679FCD61-2A19-42F4-A82E-EEC917F831C0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10772274" cy="1194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smtClean="0"/>
            <a:t>Важность наставничества, как института,  в современной образовательной среде подтверждается рядом государственных документов. 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0"/>
        <a:ext cx="10772274" cy="11943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10527631" cy="1347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>
              <a:solidFill>
                <a:srgbClr val="002060"/>
              </a:solidFill>
            </a:rPr>
            <a:t>В государственной программе РФ  «Развитие образования до 2030 года»   обозначены цели, направленные на решение задач государственной политики в области образования.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/>
            <a:t>Одной из целей программы является развитие системы кадрового обеспечения сферы образования. </a:t>
          </a:r>
          <a:r>
            <a:rPr lang="ru-RU" sz="1800" b="0" kern="1200" dirty="0" smtClean="0">
              <a:solidFill>
                <a:srgbClr val="000066"/>
              </a:solidFill>
            </a:rPr>
            <a:t>  </a:t>
          </a:r>
          <a:endParaRPr lang="ru-RU" sz="1600" b="0" kern="1200" dirty="0"/>
        </a:p>
      </dsp:txBody>
      <dsp:txXfrm>
        <a:off x="0" y="0"/>
        <a:ext cx="10527631" cy="13475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10924673" cy="866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smtClean="0">
              <a:solidFill>
                <a:srgbClr val="002060"/>
              </a:solidFill>
            </a:rPr>
            <a:t>Актуальность и обоснованность инновационного проекта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0"/>
        <a:ext cx="10924673" cy="8662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8987588" cy="134753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smtClean="0">
              <a:solidFill>
                <a:srgbClr val="000066"/>
              </a:solidFill>
            </a:rPr>
            <a:t> Цель инновационного проекта: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 smtClean="0">
              <a:solidFill>
                <a:srgbClr val="000066"/>
              </a:solidFill>
            </a:rPr>
            <a:t>Запуск и стабилизация механизмов эффективного   наставничества в ПОС образовательных организаций  </a:t>
          </a:r>
          <a:endParaRPr lang="ru-RU" sz="1600" b="0" kern="1200" dirty="0"/>
        </a:p>
      </dsp:txBody>
      <dsp:txXfrm>
        <a:off x="0" y="0"/>
        <a:ext cx="8987588" cy="1347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36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29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0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68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32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75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33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23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8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99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91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10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9214" y="2249905"/>
            <a:ext cx="4219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                  </a:t>
            </a:r>
            <a:endParaRPr lang="ru-RU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011" y="4283242"/>
            <a:ext cx="11598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</a:t>
            </a: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*</a:t>
            </a:r>
            <a:r>
              <a:rPr lang="ru-RU" b="1" i="1" dirty="0" smtClean="0">
                <a:solidFill>
                  <a:srgbClr val="002060"/>
                </a:solidFill>
                <a:latin typeface="Fedra Sans Pro"/>
                <a:ea typeface="Fedra Sans Pro Bold" pitchFamily="34" charset="0"/>
                <a:cs typeface="Times New Roman" panose="02020603050405020304" pitchFamily="18" charset="0"/>
              </a:rPr>
              <a:t>Приоритетное направление инновационной деятельности в муниципальной системе образования города Ярославля, на решение которого направлена реализация проекта: </a:t>
            </a:r>
          </a:p>
          <a:p>
            <a:endParaRPr lang="ru-RU" b="1" i="1" dirty="0" smtClean="0">
              <a:solidFill>
                <a:srgbClr val="00652D"/>
              </a:solidFill>
              <a:latin typeface="Fedra Sans Pro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Fedra Sans Pro"/>
                <a:cs typeface="Times New Roman" panose="02020603050405020304" pitchFamily="18" charset="0"/>
              </a:rPr>
              <a:t>разработка, апробация модели наставничества в образовательных организациях города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Fedra Sans Pro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7684" y="3538847"/>
            <a:ext cx="5494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</a:t>
            </a:r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0947" y="1828800"/>
            <a:ext cx="11598442" cy="263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800" b="1" noProof="0" dirty="0" smtClean="0">
              <a:solidFill>
                <a:srgbClr val="00652D"/>
              </a:solidFill>
              <a:latin typeface="Fedra Sans Pro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noProof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</a:t>
            </a:r>
            <a:r>
              <a:rPr lang="ru-RU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аставничество</a:t>
            </a:r>
            <a:r>
              <a:rPr lang="ru-RU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800" dirty="0" smtClean="0">
              <a:solidFill>
                <a:srgbClr val="002060"/>
              </a:solidFill>
              <a:latin typeface="Fedra Sans Pro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ресурсы взаимного развития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 профессиональных обучающихся сообществах педагогов города     </a:t>
            </a:r>
            <a:r>
              <a:rPr lang="ru-RU" sz="2800" b="1" noProof="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solidFill>
                <a:schemeClr val="accent6">
                  <a:lumMod val="75000"/>
                </a:schemeClr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87489" y="188642"/>
            <a:ext cx="9025001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5726" y="195225"/>
            <a:ext cx="84862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Fedra Sans Pro"/>
              </a:rPr>
              <a:t>Инновационный проект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Fedra Sans Pro"/>
              </a:rPr>
              <a:t>на соискание статуса МИП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Fedra Sans Pro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Fedra Sans Pro"/>
              </a:rPr>
              <a:t>                                                                                               г. Ярославль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" name="Picture 2" descr="C:\Users\Семья\Desktop\Hands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06" y="195474"/>
            <a:ext cx="3053025" cy="24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реугольник 17">
            <a:extLst>
              <a:ext uri="{FF2B5EF4-FFF2-40B4-BE49-F238E27FC236}"/>
            </a:extLst>
          </p:cNvPr>
          <p:cNvSpPr/>
          <p:nvPr/>
        </p:nvSpPr>
        <p:spPr>
          <a:xfrm rot="2522450">
            <a:off x="8623833" y="1027375"/>
            <a:ext cx="1674420" cy="1983178"/>
          </a:xfrm>
          <a:prstGeom prst="triangle">
            <a:avLst>
              <a:gd name="adj" fmla="val 50951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473992" y="165785"/>
            <a:ext cx="1477901" cy="438582"/>
          </a:xfrm>
          <a:prstGeom prst="rect">
            <a:avLst/>
          </a:prstGeom>
          <a:solidFill>
            <a:srgbClr val="F26622"/>
          </a:solidFill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79506" y="721895"/>
            <a:ext cx="1467852" cy="438582"/>
          </a:xfrm>
          <a:prstGeom prst="rect">
            <a:avLst/>
          </a:prstGeom>
          <a:solidFill>
            <a:srgbClr val="F26622"/>
          </a:solidFill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470" y="0"/>
            <a:ext cx="8786648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Формы наставничества 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44"/>
          <a:stretch/>
        </p:blipFill>
        <p:spPr>
          <a:xfrm>
            <a:off x="5948856" y="3027105"/>
            <a:ext cx="5959721" cy="383089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3680" y="1849820"/>
            <a:ext cx="4887311" cy="1261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Позитивный профессиональный дуэт 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5859515" y="1387366"/>
            <a:ext cx="6153808" cy="1555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Профессиональное обучающееся </a:t>
            </a:r>
          </a:p>
          <a:p>
            <a:pPr algn="ctr"/>
            <a:r>
              <a:rPr lang="ru-RU" sz="2800" b="1" dirty="0" smtClean="0"/>
              <a:t>сообщество 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189186" y="3331778"/>
            <a:ext cx="6001406" cy="13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Однократное погружение в </a:t>
            </a:r>
          </a:p>
          <a:p>
            <a:pPr algn="ctr"/>
            <a:r>
              <a:rPr lang="ru-RU" sz="2400" b="1" dirty="0" smtClean="0"/>
              <a:t>Мир профессионалов  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257503" y="4918839"/>
            <a:ext cx="6153808" cy="1371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Флэш-наставничество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Ресурсное обеспечение инновационного проекта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248" y="1313793"/>
            <a:ext cx="11645462" cy="48631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Опора на научные концепции и школы ведущих ученых и практиков Д.А.Леонтьева (НИУ ВШЭ), </a:t>
            </a:r>
            <a:r>
              <a:rPr lang="ru-RU" dirty="0" err="1" smtClean="0"/>
              <a:t>А.Г.Асмолова</a:t>
            </a:r>
            <a:r>
              <a:rPr lang="ru-RU" dirty="0" smtClean="0"/>
              <a:t> (РАО), </a:t>
            </a:r>
            <a:r>
              <a:rPr lang="ru-RU" dirty="0" err="1" smtClean="0"/>
              <a:t>В.А.Ясвина</a:t>
            </a:r>
            <a:r>
              <a:rPr lang="ru-RU" dirty="0" smtClean="0"/>
              <a:t> (МГПУ), А.Н.Иоффе (МГПУ);</a:t>
            </a:r>
          </a:p>
          <a:p>
            <a:pPr>
              <a:buNone/>
            </a:pPr>
            <a:r>
              <a:rPr lang="ru-RU" dirty="0" smtClean="0"/>
              <a:t>2. Успешный опыт работы на ФИП, ЦРЛП,  участие в НПК Всероссийского и межрегионального уровня  по вопросам профессионального развития педагогов, </a:t>
            </a:r>
            <a:r>
              <a:rPr lang="ru-RU" dirty="0" err="1" smtClean="0"/>
              <a:t>персонализации</a:t>
            </a:r>
            <a:r>
              <a:rPr lang="ru-RU" dirty="0" smtClean="0"/>
              <a:t> образования, развития кадровых ресурсов и др. ( СШ №3, ДОУ №8, 57)</a:t>
            </a:r>
          </a:p>
          <a:p>
            <a:pPr>
              <a:buNone/>
            </a:pPr>
            <a:r>
              <a:rPr lang="ru-RU" dirty="0" smtClean="0"/>
              <a:t>3. Успешный опыт работы на МИП (СШ №26, ДОУ №8, 55, 57, 182)</a:t>
            </a:r>
          </a:p>
          <a:p>
            <a:pPr>
              <a:buNone/>
            </a:pPr>
            <a:r>
              <a:rPr lang="ru-RU" dirty="0" smtClean="0"/>
              <a:t>4. КПК по развитию личностного потенциала (управленческий, педагогический, наставнический модуль);</a:t>
            </a:r>
          </a:p>
          <a:p>
            <a:pPr>
              <a:buNone/>
            </a:pPr>
            <a:r>
              <a:rPr lang="ru-RU" dirty="0" smtClean="0"/>
              <a:t>5. Соглашение всех участников МИП о взаимодействии в ПОС наставников МСО (2023, май);</a:t>
            </a:r>
          </a:p>
          <a:p>
            <a:pPr>
              <a:buNone/>
            </a:pPr>
            <a:r>
              <a:rPr lang="ru-RU" dirty="0" smtClean="0"/>
              <a:t>6. Владение инструментами развития личностного потенциала педагогов;</a:t>
            </a:r>
          </a:p>
          <a:p>
            <a:pPr>
              <a:buNone/>
            </a:pPr>
            <a:r>
              <a:rPr lang="ru-RU" dirty="0" smtClean="0"/>
              <a:t>7. Наличие  собственных практик в федеральном банке лучших практик по развитию личностного потенциала, диссеминация опыта;</a:t>
            </a:r>
          </a:p>
          <a:p>
            <a:pPr>
              <a:buNone/>
            </a:pPr>
            <a:r>
              <a:rPr lang="ru-RU" dirty="0" smtClean="0"/>
              <a:t>8. Наличие материально-технического оснащения (цифровые ресурсы, </a:t>
            </a:r>
            <a:r>
              <a:rPr lang="ru-RU" dirty="0" err="1" smtClean="0"/>
              <a:t>медиа-практики</a:t>
            </a:r>
            <a:r>
              <a:rPr lang="ru-RU" dirty="0" smtClean="0"/>
              <a:t>,  </a:t>
            </a:r>
            <a:r>
              <a:rPr lang="ru-RU" dirty="0" err="1" smtClean="0"/>
              <a:t>сферум</a:t>
            </a:r>
            <a:r>
              <a:rPr lang="ru-RU" dirty="0" smtClean="0"/>
              <a:t> –взаимодействия)</a:t>
            </a:r>
          </a:p>
          <a:p>
            <a:pPr>
              <a:buNone/>
            </a:pPr>
            <a:r>
              <a:rPr lang="ru-RU" dirty="0" smtClean="0"/>
              <a:t>9. Возможность эффективных контактов по взаимообмену практиками наставничества  с образовательными организациями  субъектов РФ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68" y="0"/>
            <a:ext cx="119187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«Наставничество: ресурсы взаимного развития»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Межрегиональное взаимодействие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4099033" y="2217682"/>
            <a:ext cx="4046483" cy="291136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МИП</a:t>
            </a:r>
          </a:p>
          <a:p>
            <a:pPr algn="ctr"/>
            <a:r>
              <a:rPr lang="ru-RU" sz="2400" b="1" dirty="0" smtClean="0"/>
              <a:t>г.Ярославль</a:t>
            </a:r>
            <a:endParaRPr lang="ru-RU" sz="2400" b="1" dirty="0"/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241738" y="1271751"/>
            <a:ext cx="3867807" cy="140838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МОУ СШ№4 </a:t>
            </a:r>
          </a:p>
          <a:p>
            <a:pPr algn="ctr"/>
            <a:r>
              <a:rPr lang="ru-RU" sz="2000" b="1" dirty="0" smtClean="0"/>
              <a:t>«Центр образования»</a:t>
            </a:r>
          </a:p>
          <a:p>
            <a:pPr algn="ctr"/>
            <a:r>
              <a:rPr lang="ru-RU" sz="2000" b="1" dirty="0" smtClean="0"/>
              <a:t>г.Тутаев </a:t>
            </a:r>
            <a:endParaRPr lang="ru-RU" sz="2000" b="1" dirty="0"/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7157547" y="4950372"/>
            <a:ext cx="4067502" cy="143991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МОУ  СШ №101 </a:t>
            </a:r>
          </a:p>
          <a:p>
            <a:pPr algn="ctr"/>
            <a:r>
              <a:rPr lang="ru-RU" sz="2000" b="1" dirty="0" smtClean="0"/>
              <a:t>Дзержинского района</a:t>
            </a:r>
          </a:p>
          <a:p>
            <a:pPr algn="ctr"/>
            <a:r>
              <a:rPr lang="ru-RU" sz="2000" b="1" dirty="0" smtClean="0"/>
              <a:t>г.Волгограда</a:t>
            </a:r>
            <a:endParaRPr lang="ru-RU" sz="2000" b="1" dirty="0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788276" y="5118538"/>
            <a:ext cx="4561489" cy="11561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Храбровская</a:t>
            </a:r>
            <a:r>
              <a:rPr lang="ru-RU" sz="2000" b="1" dirty="0" smtClean="0"/>
              <a:t> СОШ»</a:t>
            </a:r>
          </a:p>
          <a:p>
            <a:pPr algn="ctr"/>
            <a:r>
              <a:rPr lang="ru-RU" sz="2000" b="1" dirty="0" smtClean="0"/>
              <a:t>Калининградской области </a:t>
            </a:r>
          </a:p>
          <a:p>
            <a:pPr algn="ctr"/>
            <a:endParaRPr lang="ru-RU" dirty="0" smtClean="0"/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7672551" y="1566040"/>
            <a:ext cx="3584028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МБОУ «СШ №25» </a:t>
            </a:r>
          </a:p>
          <a:p>
            <a:pPr algn="ctr"/>
            <a:r>
              <a:rPr lang="ru-RU" sz="2400" b="1" dirty="0" smtClean="0"/>
              <a:t>г.Калуга</a:t>
            </a:r>
            <a:endParaRPr lang="ru-RU" sz="2400" b="1" dirty="0"/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8229600" y="3305502"/>
            <a:ext cx="3757447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МБОУ СОШ</a:t>
            </a:r>
          </a:p>
          <a:p>
            <a:pPr algn="ctr"/>
            <a:r>
              <a:rPr lang="ru-RU" b="1" dirty="0" smtClean="0"/>
              <a:t>«Школа будущего»</a:t>
            </a:r>
          </a:p>
          <a:p>
            <a:pPr algn="ctr"/>
            <a:r>
              <a:rPr lang="ru-RU" b="1" dirty="0" smtClean="0"/>
              <a:t>Калининградской области </a:t>
            </a:r>
            <a:endParaRPr lang="ru-RU" b="1" dirty="0"/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220717" y="3174123"/>
            <a:ext cx="3584028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МБДОУ «Колосок»</a:t>
            </a:r>
          </a:p>
          <a:p>
            <a:pPr algn="ctr"/>
            <a:r>
              <a:rPr lang="ru-RU" sz="2000" b="1" dirty="0" smtClean="0"/>
              <a:t>г.Калуга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Hands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2910" y="1424493"/>
            <a:ext cx="2842162" cy="21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9214" y="1626919"/>
            <a:ext cx="43121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a typeface="Fedra Sans Pro Bold" pitchFamily="34" charset="0"/>
                <a:cs typeface="Times New Roman" panose="02020603050405020304" pitchFamily="18" charset="0"/>
              </a:rPr>
              <a:t>       Я- ЗРИТЕЛЬ </a:t>
            </a:r>
          </a:p>
          <a:p>
            <a:endParaRPr lang="ru-RU" b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652D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652D"/>
                </a:solidFill>
                <a:ea typeface="Fedra Sans Pro Bold" pitchFamily="34" charset="0"/>
                <a:cs typeface="Times New Roman" panose="02020603050405020304" pitchFamily="18" charset="0"/>
              </a:rPr>
              <a:t>*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Я  присутствую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*Я   выполняю 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= Культура  копирования  </a:t>
            </a:r>
          </a:p>
          <a:p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Методическое объединение </a:t>
            </a:r>
            <a:r>
              <a:rPr lang="ru-RU" b="1" i="1" dirty="0" smtClean="0">
                <a:ea typeface="Fedra Sans Pro Bold" pitchFamily="34" charset="0"/>
                <a:cs typeface="Times New Roman" panose="02020603050405020304" pitchFamily="18" charset="0"/>
              </a:rPr>
              <a:t>  – пространство  для  выполнения  обязанностей                    </a:t>
            </a:r>
          </a:p>
          <a:p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917" y="4330262"/>
            <a:ext cx="47263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652D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* МЕРОПРИЯТИЙНОСТЬ  с достаточной долей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сценарности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Педагог даёт  ОБРАТНУЮ СВЯЗЬ в виде реплик  общего характера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43947" y="1373308"/>
            <a:ext cx="494805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a typeface="Fedra Sans Pro Bold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ea typeface="Fedra Sans Pro Bold" pitchFamily="34" charset="0"/>
                <a:cs typeface="Times New Roman" panose="02020603050405020304" pitchFamily="18" charset="0"/>
              </a:rPr>
              <a:t>Я – УЧАСТНИК </a:t>
            </a:r>
            <a:endParaRPr lang="ru-RU" b="1" i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* Личностное развитие педагога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* Рост профессиональных  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   компетенций  </a:t>
            </a:r>
            <a:endParaRPr lang="ru-RU" i="1" dirty="0">
              <a:solidFill>
                <a:srgbClr val="002060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= Культура  взаимодействия </a:t>
            </a:r>
          </a:p>
          <a:p>
            <a:endParaRPr lang="ru-RU" b="1" dirty="0"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7684" y="3538847"/>
            <a:ext cx="54943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Профессиональное обучающееся   </a:t>
            </a:r>
          </a:p>
          <a:p>
            <a:r>
              <a:rPr lang="ru-RU" b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  сообщество  </a:t>
            </a:r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– пространство </a:t>
            </a:r>
          </a:p>
          <a:p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  для размышлений,  самореализации </a:t>
            </a:r>
          </a:p>
          <a:p>
            <a:endParaRPr lang="ru-RU" i="1" dirty="0" smtClean="0">
              <a:solidFill>
                <a:srgbClr val="00652D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* СО-БЫТИЙНОСТЬ  с достаточной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                   долей импровизации 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Педагог даёт  ОБРАТНУЮ СВЯЗЬ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в виде вопросов  и восхищений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875814"/>
            <a:ext cx="12192000" cy="424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Ценностная  перезагрузка   взаимодействия с наставником     </a:t>
            </a:r>
            <a:r>
              <a:rPr lang="ru-RU" sz="3200" b="1" i="1" noProof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solidFill>
                <a:schemeClr val="accent6">
                  <a:lumMod val="75000"/>
                </a:schemeClr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+mj-cs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0800000">
            <a:off x="7483091" y="1910388"/>
            <a:ext cx="2060301" cy="538521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5400000">
            <a:off x="2444166" y="1974956"/>
            <a:ext cx="1508719" cy="532274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87489" y="188642"/>
            <a:ext cx="9025001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0543" y="219287"/>
            <a:ext cx="24237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60" y="-283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Дорожная карта проекта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6634" y="661101"/>
          <a:ext cx="11918732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276"/>
                <a:gridCol w="8082456"/>
              </a:tblGrid>
              <a:tr h="5580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Этап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Содержание</a:t>
                      </a:r>
                      <a:r>
                        <a:rPr lang="ru-RU" sz="3200" baseline="0" dirty="0" smtClean="0"/>
                        <a:t> </a:t>
                      </a:r>
                      <a:endParaRPr lang="ru-RU" sz="3200" dirty="0"/>
                    </a:p>
                  </a:txBody>
                  <a:tcPr/>
                </a:tc>
              </a:tr>
              <a:tr h="91547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Организационно-аналитический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(июнь – октябрь 2023 гг.)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 Изучение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профессиональных потребностей наставников ПОС,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 Открытие в МСО Мастерской «Профиль   наставника ПОС»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 Разработка программы мастер-классов для наставников.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Формы реализации: мониторинг,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</a:rPr>
                        <a:t>нетворкинг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, семинары  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133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Методический 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(ноябрь 2023 - май 2024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гг.)</a:t>
                      </a:r>
                    </a:p>
                    <a:p>
                      <a:pPr algn="l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 Создание новых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практик эффективного наставничества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 Взаимообмен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практиками наставничества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Формы реализации: мастер-класс, мастер-группа, ПОС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5631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Коммуникативный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(февраль – апрель 2024 гг.)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Организация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мастер-классов для педагогов МСО по теме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«Профиль наставника ПОС»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Организация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</a:rPr>
                        <a:t>онлайн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взаимодействия на межрегиональном уровне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Формы реализации: Мастерская, ПОС,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</a:rPr>
                        <a:t>онлайн-вебинары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, конференции    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81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Практический </a:t>
                      </a:r>
                    </a:p>
                    <a:p>
                      <a:r>
                        <a:rPr lang="ru-RU" b="1" dirty="0" smtClean="0"/>
                        <a:t>(июнь - декабрь</a:t>
                      </a:r>
                      <a:r>
                        <a:rPr lang="ru-RU" b="1" baseline="0" dirty="0" smtClean="0"/>
                        <a:t> 2024 гг.)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sz="1600" b="1" i="1" dirty="0" smtClean="0"/>
                        <a:t>Презентация модели эффективного наставничества для</a:t>
                      </a:r>
                      <a:r>
                        <a:rPr lang="ru-RU" sz="1600" b="1" i="1" baseline="0" dirty="0" smtClean="0"/>
                        <a:t> профессионального сообщества МСО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i="1" dirty="0" smtClean="0"/>
                        <a:t>  Работа Мастерской</a:t>
                      </a:r>
                      <a:r>
                        <a:rPr lang="ru-RU" sz="1600" b="1" i="1" baseline="0" dirty="0" smtClean="0"/>
                        <a:t> наставничества, обмен практиками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/>
                        <a:t>Формы реализации: семинар, Мастерская наставничества, мастер-класс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  <a:tr h="4445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Аналитико-результативный </a:t>
                      </a:r>
                    </a:p>
                    <a:p>
                      <a:r>
                        <a:rPr lang="ru-RU" b="1" dirty="0" smtClean="0"/>
                        <a:t>(январь</a:t>
                      </a:r>
                      <a:r>
                        <a:rPr lang="ru-RU" b="1" baseline="0" dirty="0" smtClean="0"/>
                        <a:t> – май 2025 гг.)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sz="1600" b="1" i="1" dirty="0" smtClean="0"/>
                        <a:t>Подготовка методических</a:t>
                      </a:r>
                      <a:r>
                        <a:rPr lang="ru-RU" sz="1600" b="1" i="1" baseline="0" dirty="0" smtClean="0"/>
                        <a:t> продуктов МИП к публикации и диссеминации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/>
                        <a:t>Формы реализации: публикации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Инновационные продукты проекта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4382813" y="2953408"/>
            <a:ext cx="3972909" cy="18498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Пакет НПА для обеспечения деятельности наставников ПОС </a:t>
            </a:r>
          </a:p>
          <a:p>
            <a:pPr algn="ctr"/>
            <a:r>
              <a:rPr lang="ru-RU" sz="2400" b="1" dirty="0" smtClean="0"/>
              <a:t>образовательной организации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5311" y="1251279"/>
            <a:ext cx="4225159" cy="135572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/>
              <a:t>Программа Мастерской </a:t>
            </a:r>
          </a:p>
          <a:p>
            <a:pPr algn="ctr">
              <a:buNone/>
            </a:pPr>
            <a:r>
              <a:rPr lang="ru-RU" sz="2000" b="1" dirty="0" smtClean="0"/>
              <a:t>«Профиль наставников ПОС»  </a:t>
            </a:r>
            <a:endParaRPr lang="ru-RU" b="1" dirty="0"/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147145" y="3941379"/>
            <a:ext cx="4088525" cy="217564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Практики наставничества</a:t>
            </a:r>
          </a:p>
          <a:p>
            <a:pPr algn="ctr"/>
            <a:r>
              <a:rPr lang="ru-RU" sz="2000" b="1" dirty="0" smtClean="0"/>
              <a:t>(проблема </a:t>
            </a:r>
            <a:r>
              <a:rPr lang="ru-RU" sz="2000" b="1" dirty="0" smtClean="0">
                <a:sym typeface="Wingdings" pitchFamily="2" charset="2"/>
              </a:rPr>
              <a:t>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ru-RU" sz="2000" b="1" dirty="0" smtClean="0">
                <a:sym typeface="Wingdings" pitchFamily="2" charset="2"/>
              </a:rPr>
              <a:t>способы решения  механизмы взаимодействия  продукты  результат</a:t>
            </a:r>
            <a:r>
              <a:rPr lang="en-US" sz="2000" b="1" dirty="0" smtClean="0">
                <a:sym typeface="Wingdings" pitchFamily="2" charset="2"/>
              </a:rPr>
              <a:t>) </a:t>
            </a:r>
            <a:r>
              <a:rPr lang="ru-RU" sz="2000" b="1" dirty="0" smtClean="0">
                <a:sym typeface="Wingdings" pitchFamily="2" charset="2"/>
              </a:rPr>
              <a:t>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7956331" y="1014248"/>
            <a:ext cx="4099035" cy="185507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«Дневник ПОС» наставников как результат </a:t>
            </a:r>
            <a:r>
              <a:rPr lang="ru-RU" sz="2400" b="1" dirty="0" err="1" smtClean="0"/>
              <a:t>социорефлексии</a:t>
            </a:r>
            <a:r>
              <a:rPr lang="ru-RU" sz="2400" b="1" dirty="0" smtClean="0"/>
              <a:t> практик наставничества </a:t>
            </a:r>
            <a:endParaRPr lang="ru-RU" sz="2400" b="1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8471337" y="4340774"/>
            <a:ext cx="3552498" cy="18498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Соглашение о взаимодействии участников МИП</a:t>
            </a:r>
            <a:endParaRPr lang="ru-RU" sz="2800" b="1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703379" y="1192924"/>
            <a:ext cx="3005959" cy="153976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Успешные педагогические практики , реализованные с помощью механизма наставничества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5" y="0"/>
            <a:ext cx="1189771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Ожидаемый результат: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повышение проф.компетенций педагогов,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образовательных результатов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благополучателей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Учитель\Desktop\photo_2023-06-19_20-38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890" y="4399224"/>
            <a:ext cx="3069019" cy="2001575"/>
          </a:xfrm>
          <a:prstGeom prst="rect">
            <a:avLst/>
          </a:prstGeom>
          <a:noFill/>
        </p:spPr>
      </p:pic>
      <p:pic>
        <p:nvPicPr>
          <p:cNvPr id="3077" name="Picture 5" descr="C:\Users\Учитель\Desktop\photo_2023-06-19_20-39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005" y="1337628"/>
            <a:ext cx="3301760" cy="2478899"/>
          </a:xfrm>
          <a:prstGeom prst="rect">
            <a:avLst/>
          </a:prstGeom>
          <a:noFill/>
        </p:spPr>
      </p:pic>
      <p:pic>
        <p:nvPicPr>
          <p:cNvPr id="3078" name="Picture 6" descr="C:\Users\Учитель\Desktop\3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595" y="4035970"/>
            <a:ext cx="3314262" cy="2485697"/>
          </a:xfrm>
          <a:prstGeom prst="rect">
            <a:avLst/>
          </a:prstGeom>
          <a:noFill/>
        </p:spPr>
      </p:pic>
      <p:pic>
        <p:nvPicPr>
          <p:cNvPr id="3079" name="Picture 7" descr="C:\Users\Учитель\Desktop\photo_2023-06-19_20-39-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332" y="1650123"/>
            <a:ext cx="3294640" cy="4298731"/>
          </a:xfrm>
          <a:prstGeom prst="rect">
            <a:avLst/>
          </a:prstGeom>
          <a:noFill/>
        </p:spPr>
      </p:pic>
      <p:pic>
        <p:nvPicPr>
          <p:cNvPr id="3080" name="Picture 8" descr="C:\Users\Учитель\Desktop\photo_2023-06-19_20-48-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871" y="1376855"/>
            <a:ext cx="3783725" cy="2521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3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Исполнители проекта в МСО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2" descr="C:\Users\Учитель\Desktop\9509315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901649"/>
            <a:ext cx="1905000" cy="1905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78372" y="1755228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МОУ  «Средняя школа №3 имени Олега Васильевича Изотова» </a:t>
            </a:r>
          </a:p>
          <a:p>
            <a:pPr algn="ctr"/>
            <a:r>
              <a:rPr lang="ru-RU" b="1" i="1" dirty="0" smtClean="0"/>
              <a:t>Директор: </a:t>
            </a:r>
            <a:r>
              <a:rPr lang="ru-RU" b="1" i="1" dirty="0" err="1" smtClean="0"/>
              <a:t>Истратий</a:t>
            </a:r>
            <a:r>
              <a:rPr lang="ru-RU" b="1" i="1" dirty="0" smtClean="0"/>
              <a:t> Елена Константиновна 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4293476" y="1066802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МОУ  «Средняя школа №26»</a:t>
            </a:r>
          </a:p>
          <a:p>
            <a:pPr algn="ctr"/>
            <a:r>
              <a:rPr lang="ru-RU" b="1" i="1" dirty="0" smtClean="0"/>
              <a:t>Директор: Дмитриева Любовь Валентиновна </a:t>
            </a:r>
            <a:endParaRPr lang="ru-RU" b="1" i="1" dirty="0"/>
          </a:p>
        </p:txBody>
      </p:sp>
      <p:sp>
        <p:nvSpPr>
          <p:cNvPr id="7" name="Овал 6"/>
          <p:cNvSpPr/>
          <p:nvPr/>
        </p:nvSpPr>
        <p:spPr>
          <a:xfrm>
            <a:off x="131380" y="3631324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№8»</a:t>
            </a:r>
          </a:p>
          <a:p>
            <a:pPr algn="ctr"/>
            <a:r>
              <a:rPr lang="ru-RU" b="1" i="1" dirty="0" smtClean="0"/>
              <a:t>Заведующий: Нагибина Любовь Николаевна  </a:t>
            </a:r>
            <a:endParaRPr lang="ru-RU" b="1" i="1" dirty="0"/>
          </a:p>
        </p:txBody>
      </p:sp>
      <p:sp>
        <p:nvSpPr>
          <p:cNvPr id="8" name="Овал 7"/>
          <p:cNvSpPr/>
          <p:nvPr/>
        </p:nvSpPr>
        <p:spPr>
          <a:xfrm>
            <a:off x="7740869" y="2243960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№55»</a:t>
            </a:r>
          </a:p>
          <a:p>
            <a:pPr algn="ctr"/>
            <a:r>
              <a:rPr lang="ru-RU" b="1" i="1" dirty="0" smtClean="0"/>
              <a:t>Заведующий : Румянцева Ольга Владимировна </a:t>
            </a:r>
            <a:endParaRPr lang="ru-RU" b="1" i="1" dirty="0"/>
          </a:p>
        </p:txBody>
      </p:sp>
      <p:sp>
        <p:nvSpPr>
          <p:cNvPr id="9" name="Овал 8"/>
          <p:cNvSpPr/>
          <p:nvPr/>
        </p:nvSpPr>
        <p:spPr>
          <a:xfrm>
            <a:off x="7294179" y="4162097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№57»</a:t>
            </a:r>
          </a:p>
          <a:p>
            <a:pPr algn="ctr"/>
            <a:r>
              <a:rPr lang="ru-RU" b="1" i="1" dirty="0" smtClean="0"/>
              <a:t>Заведующий: Соловьёва Ирина Викторовна </a:t>
            </a:r>
            <a:endParaRPr lang="ru-RU" b="1" i="1" dirty="0"/>
          </a:p>
        </p:txBody>
      </p:sp>
      <p:sp>
        <p:nvSpPr>
          <p:cNvPr id="10" name="Овал 9"/>
          <p:cNvSpPr/>
          <p:nvPr/>
        </p:nvSpPr>
        <p:spPr>
          <a:xfrm>
            <a:off x="3405352" y="4855779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№182»</a:t>
            </a:r>
          </a:p>
          <a:p>
            <a:pPr algn="ctr"/>
            <a:r>
              <a:rPr lang="ru-RU" b="1" i="1" dirty="0" smtClean="0"/>
              <a:t>Заведующий: Горшкова Ольга Анатольевна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Проблема, на решение которой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направлен проект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822" y="1825625"/>
            <a:ext cx="8506326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Повышение профессиональных компетенций педагогов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Учитель\Desktop\вопрос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745832"/>
            <a:ext cx="3810000" cy="4762500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3789949" y="3019928"/>
            <a:ext cx="1900989" cy="1287379"/>
          </a:xfrm>
          <a:prstGeom prst="down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4695" y="4367463"/>
            <a:ext cx="9204158" cy="20213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Повышение образовательных результатов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38504" y="1846647"/>
          <a:ext cx="10772274" cy="119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782052" y="360947"/>
          <a:ext cx="10527631" cy="134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Группа 6"/>
          <p:cNvGrpSpPr/>
          <p:nvPr/>
        </p:nvGrpSpPr>
        <p:grpSpPr>
          <a:xfrm>
            <a:off x="402479" y="3083281"/>
            <a:ext cx="2426420" cy="3774719"/>
            <a:chOff x="85495" y="148454"/>
            <a:chExt cx="2426420" cy="35188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9559" y="208611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0066"/>
                  </a:solidFill>
                </a:rPr>
                <a:t>  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У</a:t>
              </a:r>
              <a:r>
                <a:rPr lang="ru-RU" dirty="0" smtClean="0">
                  <a:solidFill>
                    <a:srgbClr val="002060"/>
                  </a:solidFill>
                </a:rPr>
                <a:t>казом  Президента РФ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2060"/>
                  </a:solidFill>
                </a:rPr>
                <a:t>   от 27 июня 2022 г. N 401 "О проведении в Российской Федерации Года педагога и наставника",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C00000"/>
                  </a:solidFill>
                </a:rPr>
                <a:t>2023 год объявлен Годом педагога-наставника.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2995864" y="3056020"/>
            <a:ext cx="2562726" cy="3801980"/>
            <a:chOff x="-1978717" y="-154097"/>
            <a:chExt cx="5224054" cy="528572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821996" y="-154097"/>
              <a:ext cx="4936734" cy="5285722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-1978717" y="-82906"/>
              <a:ext cx="5224054" cy="5018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</a:t>
              </a:r>
              <a:r>
                <a:rPr lang="ru-RU" sz="1600" dirty="0" smtClean="0">
                  <a:solidFill>
                    <a:srgbClr val="002060"/>
                  </a:solidFill>
                </a:rPr>
                <a:t>Распоряжение </a:t>
              </a:r>
              <a:r>
                <a:rPr lang="ru-RU" sz="1600" dirty="0" err="1" smtClean="0">
                  <a:solidFill>
                    <a:srgbClr val="002060"/>
                  </a:solidFill>
                </a:rPr>
                <a:t>Минпросвещения</a:t>
              </a:r>
              <a:r>
                <a:rPr lang="ru-RU" sz="1600" dirty="0" smtClean="0">
                  <a:solidFill>
                    <a:srgbClr val="002060"/>
                  </a:solidFill>
                </a:rPr>
                <a:t> России от 25.12.2019 N Р-145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"Об утверждении методологии (целевой модели) наставничества обучающихся для организаций, осуществляющих образовательную деятельность … определена примерная модель наставничества для обучающихся</a:t>
              </a:r>
              <a:endParaRPr lang="ru-RU" sz="1500" b="1" kern="1200" dirty="0">
                <a:solidFill>
                  <a:srgbClr val="002060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5702968" y="3056020"/>
            <a:ext cx="2646947" cy="3801979"/>
            <a:chOff x="85495" y="148454"/>
            <a:chExt cx="2402356" cy="34586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  </a:t>
              </a:r>
              <a:r>
                <a:rPr lang="ru-RU" sz="1400" dirty="0" smtClean="0">
                  <a:solidFill>
                    <a:srgbClr val="002060"/>
                  </a:solidFill>
                </a:rPr>
                <a:t>Письмо </a:t>
              </a:r>
              <a:r>
                <a:rPr lang="ru-RU" sz="1400" dirty="0" err="1" smtClean="0">
                  <a:solidFill>
                    <a:srgbClr val="002060"/>
                  </a:solidFill>
                </a:rPr>
                <a:t>Минпросвещения</a:t>
              </a:r>
              <a:r>
                <a:rPr lang="ru-RU" sz="1400" dirty="0" smtClean="0">
                  <a:solidFill>
                    <a:srgbClr val="002060"/>
                  </a:solidFill>
                </a:rPr>
                <a:t> России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N АЗ-1128/08,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«О направлении методических рекомендации по разработке и внедрению системы (целевой модели) наставничества педагогических работников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    в образовательных организациях«  определяет примерную  модель реализации системы наставничества для педагогических работников.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3" name="Группа 15"/>
          <p:cNvGrpSpPr/>
          <p:nvPr/>
        </p:nvGrpSpPr>
        <p:grpSpPr>
          <a:xfrm>
            <a:off x="8660704" y="3107346"/>
            <a:ext cx="2600853" cy="3449865"/>
            <a:chOff x="74330" y="111885"/>
            <a:chExt cx="2413521" cy="349526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4330" y="111885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 </a:t>
              </a:r>
              <a:r>
                <a:rPr lang="ru-RU" dirty="0" smtClean="0">
                  <a:solidFill>
                    <a:srgbClr val="000066"/>
                  </a:solidFill>
                </a:rPr>
                <a:t>Письмо Мин.просвещения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России от 23.01.2020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№МР-42/-02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«О направлении целевой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модели наставничества и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методических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рекомендаций»</a:t>
              </a:r>
              <a:endParaRPr lang="ru-RU" kern="1200" dirty="0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9389" y="1756611"/>
          <a:ext cx="10924674" cy="86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322095" y="360947"/>
          <a:ext cx="8987588" cy="134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C:\Users\Семья\Desktop\Hands-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85" y="144379"/>
            <a:ext cx="1828800" cy="15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63451" y="2695074"/>
            <a:ext cx="4922949" cy="4162926"/>
            <a:chOff x="85494" y="133225"/>
            <a:chExt cx="2408389" cy="363393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85494" y="133225"/>
              <a:ext cx="2408389" cy="3633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b="1" dirty="0" smtClean="0">
                  <a:solidFill>
                    <a:srgbClr val="000066"/>
                  </a:solidFill>
                </a:rPr>
                <a:t> 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!</a:t>
              </a:r>
              <a:r>
                <a:rPr lang="ru-RU" sz="2400" b="1" dirty="0" smtClean="0">
                  <a:solidFill>
                    <a:srgbClr val="000066"/>
                  </a:solidFill>
                </a:rPr>
                <a:t> </a:t>
              </a:r>
              <a:r>
                <a:rPr lang="ru-RU" sz="2000" b="1" dirty="0" smtClean="0">
                  <a:solidFill>
                    <a:srgbClr val="002060"/>
                  </a:solidFill>
                  <a:latin typeface="Fedra Sans Pro"/>
                </a:rPr>
                <a:t>Необходимость</a:t>
              </a:r>
              <a:r>
                <a:rPr lang="ru-RU" sz="2400" dirty="0" smtClean="0">
                  <a:solidFill>
                    <a:schemeClr val="tx1"/>
                  </a:solidFill>
                  <a:latin typeface="Fedra Sans Pro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Fedra Sans Pro"/>
                </a:rPr>
                <a:t>новой формы  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Fedra Sans Pro"/>
                </a:rPr>
                <a:t>            взаимодействия!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700" dirty="0" smtClean="0">
                  <a:solidFill>
                    <a:schemeClr val="tx1"/>
                  </a:solidFill>
                </a:rPr>
                <a:t>   </a:t>
              </a:r>
              <a:r>
                <a:rPr lang="ru-RU" sz="2000" dirty="0" smtClean="0">
                  <a:solidFill>
                    <a:srgbClr val="000066"/>
                  </a:solidFill>
                </a:rPr>
                <a:t>Педагоги   поддерживают     создание профессиональных обучающихся сообществ ( ПОС )</a:t>
              </a:r>
              <a:endParaRPr lang="ru-RU" sz="15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 smtClean="0">
                  <a:solidFill>
                    <a:srgbClr val="000066"/>
                  </a:solidFill>
                </a:rPr>
                <a:t>как </a:t>
              </a:r>
              <a:r>
                <a:rPr lang="ru-RU" dirty="0" smtClean="0">
                  <a:solidFill>
                    <a:srgbClr val="C00000"/>
                  </a:solidFill>
                </a:rPr>
                <a:t>ИНИЦИАТИВНОГО сообщества</a:t>
              </a:r>
              <a:r>
                <a:rPr lang="ru-RU" dirty="0" smtClean="0">
                  <a:solidFill>
                    <a:srgbClr val="000066"/>
                  </a:solidFill>
                </a:rPr>
                <a:t>,  ориентированного на конкретные проблемы педагогов ,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 smtClean="0">
                  <a:solidFill>
                    <a:srgbClr val="000066"/>
                  </a:solidFill>
                </a:rPr>
                <a:t> как </a:t>
              </a:r>
              <a:r>
                <a:rPr lang="ru-RU" dirty="0" smtClean="0">
                  <a:solidFill>
                    <a:srgbClr val="C00000"/>
                  </a:solidFill>
                </a:rPr>
                <a:t>СОБЫТИЙНОЙ  ОБЩНОСТИ</a:t>
              </a:r>
              <a:r>
                <a:rPr lang="ru-RU" dirty="0" smtClean="0">
                  <a:solidFill>
                    <a:srgbClr val="000066"/>
                  </a:solidFill>
                </a:rPr>
                <a:t>, ценностно-смысловым основанием которой является поиск </a:t>
              </a:r>
              <a:r>
                <a:rPr lang="ru-RU" dirty="0" smtClean="0">
                  <a:solidFill>
                    <a:srgbClr val="C00000"/>
                  </a:solidFill>
                </a:rPr>
                <a:t>достижения образовательных результатов</a:t>
              </a:r>
              <a:r>
                <a:rPr lang="ru-RU" dirty="0" smtClean="0">
                  <a:solidFill>
                    <a:srgbClr val="000066"/>
                  </a:solidFill>
                </a:rPr>
                <a:t> и собственного личностно-профессионального развития </a:t>
              </a:r>
              <a:r>
                <a:rPr lang="ru-RU" dirty="0" smtClean="0">
                  <a:solidFill>
                    <a:srgbClr val="C00000"/>
                  </a:solidFill>
                </a:rPr>
                <a:t>в процессе кооперации друг с другом.</a:t>
              </a:r>
              <a:endParaRPr lang="ru-RU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63126" y="2767263"/>
            <a:ext cx="2646947" cy="3920920"/>
            <a:chOff x="85495" y="148454"/>
            <a:chExt cx="2402356" cy="34586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672736" y="2731168"/>
            <a:ext cx="2853517" cy="3826044"/>
            <a:chOff x="85495" y="-122964"/>
            <a:chExt cx="2402356" cy="37301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85495" y="-122964"/>
              <a:ext cx="2402356" cy="3730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b="1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dirty="0" smtClean="0">
                  <a:solidFill>
                    <a:srgbClr val="C00000"/>
                  </a:solidFill>
                </a:rPr>
                <a:t> ! </a:t>
              </a:r>
              <a:r>
                <a:rPr lang="ru-RU" b="1" dirty="0" smtClean="0">
                  <a:solidFill>
                    <a:srgbClr val="000066"/>
                  </a:solidFill>
                </a:rPr>
                <a:t>Необходимость </a:t>
              </a:r>
              <a:r>
                <a:rPr lang="ru-RU" sz="1500" b="1" dirty="0" smtClean="0">
                  <a:solidFill>
                    <a:srgbClr val="000066"/>
                  </a:solidFill>
                </a:rPr>
                <a:t>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непрерывности ПРАКТИКО-ОРИЕНТИРОВАННОГО образования 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Опора на совместное обучение («учить себя самому», «учить себя в  ПОС»),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Исследование собственной наставнической и педагогической деятельности,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Опора на успешные практики наставничества и их диссеминация  в МСО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>
                <a:solidFill>
                  <a:srgbClr val="000066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895474" y="2875548"/>
            <a:ext cx="23822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! </a:t>
            </a:r>
            <a:r>
              <a:rPr lang="ru-RU" sz="1600" b="1" dirty="0" smtClean="0">
                <a:solidFill>
                  <a:srgbClr val="000066"/>
                </a:solidFill>
                <a:latin typeface="Fedra Sans Pro"/>
              </a:rPr>
              <a:t>ВАЖНОСТЬ </a:t>
            </a:r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 изменений в культуре взаимодействия педагогов, вызванных временем </a:t>
            </a:r>
          </a:p>
          <a:p>
            <a:endParaRPr lang="ru-RU" sz="1200" b="1" dirty="0" smtClean="0">
              <a:solidFill>
                <a:srgbClr val="000066"/>
              </a:solidFill>
              <a:latin typeface="Fedra Sans Pro"/>
            </a:endParaRP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Горизонтальные связи между наставником и педагогами, 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Эффективная и поддерживаемая педагогами  модель деятельности наставника ПОС, </a:t>
            </a:r>
          </a:p>
          <a:p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- Применение  современных инструментов развития общности, развития личностного и профессионального потенциала педагога  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87" y="1443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Способ решения проблемы:  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72172"/>
            <a:ext cx="11911263" cy="5927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Внедрение инструмента эффективного наставничества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деятельность ОО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7339915" y="3331780"/>
            <a:ext cx="4852086" cy="19136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Наставляемые </a:t>
            </a:r>
            <a:endParaRPr lang="ru-RU" sz="3600" b="1" dirty="0"/>
          </a:p>
        </p:txBody>
      </p:sp>
      <p:sp>
        <p:nvSpPr>
          <p:cNvPr id="6" name="Сердце 5"/>
          <p:cNvSpPr/>
          <p:nvPr/>
        </p:nvSpPr>
        <p:spPr>
          <a:xfrm>
            <a:off x="3710151" y="2361988"/>
            <a:ext cx="3878317" cy="3707026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Активное </a:t>
            </a:r>
          </a:p>
          <a:p>
            <a:pPr algn="ctr"/>
            <a:r>
              <a:rPr lang="ru-RU" sz="3600" b="1" dirty="0" smtClean="0"/>
              <a:t>ВЗАИМО</a:t>
            </a:r>
          </a:p>
          <a:p>
            <a:pPr algn="ctr"/>
            <a:r>
              <a:rPr lang="ru-RU" sz="3600" b="1" dirty="0" smtClean="0"/>
              <a:t>действие </a:t>
            </a:r>
            <a:endParaRPr lang="ru-RU" sz="3600" b="1" dirty="0"/>
          </a:p>
        </p:txBody>
      </p:sp>
      <p:sp>
        <p:nvSpPr>
          <p:cNvPr id="7" name="Облако 6"/>
          <p:cNvSpPr/>
          <p:nvPr/>
        </p:nvSpPr>
        <p:spPr>
          <a:xfrm>
            <a:off x="0" y="3331780"/>
            <a:ext cx="3880022" cy="1908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Наставники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221" y="5858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Преимущества </a:t>
            </a:r>
            <a:br>
              <a:rPr lang="ru-RU" sz="53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53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ВЗАИМОдействия</a:t>
            </a:r>
            <a:r>
              <a:rPr lang="ru-RU" sz="53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pic>
        <p:nvPicPr>
          <p:cNvPr id="2052" name="Picture 4" descr="C:\Users\Учитель\Desktop\de6b024f-fd26-429c-a345-9e9f42879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337" y="3173392"/>
            <a:ext cx="4563423" cy="368460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250728" y="1797269"/>
            <a:ext cx="2869324" cy="1072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Ежедневный </a:t>
            </a:r>
          </a:p>
          <a:p>
            <a:pPr algn="ctr"/>
            <a:r>
              <a:rPr lang="ru-RU" sz="2400" b="1" dirty="0" smtClean="0"/>
              <a:t>мастер-класс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9697" y="2869323"/>
            <a:ext cx="4897820" cy="1208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     Ежедневное увеличение собственных ресурсов </a:t>
            </a:r>
          </a:p>
        </p:txBody>
      </p:sp>
      <p:sp>
        <p:nvSpPr>
          <p:cNvPr id="9" name="Овал 8"/>
          <p:cNvSpPr/>
          <p:nvPr/>
        </p:nvSpPr>
        <p:spPr>
          <a:xfrm>
            <a:off x="336331" y="4072760"/>
            <a:ext cx="4487918" cy="1361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Доверие</a:t>
            </a:r>
          </a:p>
          <a:p>
            <a:pPr algn="ctr"/>
            <a:r>
              <a:rPr lang="ru-RU" sz="2400" b="1" dirty="0" smtClean="0"/>
              <a:t>Польза </a:t>
            </a:r>
          </a:p>
          <a:p>
            <a:pPr algn="ctr"/>
            <a:r>
              <a:rPr lang="ru-RU" sz="2400" b="1" dirty="0" smtClean="0"/>
              <a:t>Авторитет</a:t>
            </a:r>
          </a:p>
          <a:p>
            <a:pPr algn="ctr"/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7388773" y="1865585"/>
            <a:ext cx="4503680" cy="1072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Искренняя заинтересованность в развитии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7236368" y="2937642"/>
            <a:ext cx="4766443" cy="1340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Способность работать </a:t>
            </a:r>
          </a:p>
          <a:p>
            <a:pPr algn="ctr"/>
            <a:r>
              <a:rPr lang="ru-RU" sz="2400" b="1" dirty="0" smtClean="0"/>
              <a:t>в продуктивном альянсе 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8276895" y="4282966"/>
            <a:ext cx="2869324" cy="1072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Готовность к рефлексии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73028" y="6208251"/>
            <a:ext cx="1777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НАСТАВНИК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34980" y="6187230"/>
            <a:ext cx="2445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НАСТАВЛЯЕМЫЙ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373" y="204537"/>
            <a:ext cx="11382704" cy="577517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ПОИСК ЭФФЕКТИВНЫХ ФОРМ ВЗАИМОДЕЙСТВИЯ ПЕДАГОГОВ   </a:t>
            </a:r>
            <a:endParaRPr lang="ru-RU" sz="31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" y="782053"/>
            <a:ext cx="11727498" cy="6075947"/>
          </a:xfrm>
        </p:spPr>
      </p:pic>
      <p:sp>
        <p:nvSpPr>
          <p:cNvPr id="18" name="Прямоугольник 17"/>
          <p:cNvSpPr/>
          <p:nvPr/>
        </p:nvSpPr>
        <p:spPr>
          <a:xfrm>
            <a:off x="5305926" y="4572000"/>
            <a:ext cx="1873720" cy="831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Сравнение</a:t>
            </a:r>
          </a:p>
          <a:p>
            <a:pPr algn="ctr"/>
            <a:r>
              <a:rPr lang="ru-RU" sz="2000" dirty="0" smtClean="0"/>
              <a:t> с другим коллегой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00801" y="2851484"/>
            <a:ext cx="3465094" cy="866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 smtClean="0"/>
              <a:t>Решение проблемных вопросов 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100%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79496" y="1612233"/>
            <a:ext cx="3946358" cy="1022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2400" dirty="0" smtClean="0"/>
              <a:t>Коммуникация на основе доверия и личного выбора    </a:t>
            </a:r>
            <a:r>
              <a:rPr lang="ru-RU" sz="2400" b="1" dirty="0" smtClean="0">
                <a:solidFill>
                  <a:srgbClr val="C00000"/>
                </a:solidFill>
              </a:rPr>
              <a:t>100%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22896" y="878305"/>
            <a:ext cx="3469104" cy="98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 smtClean="0"/>
              <a:t> Эмоционально-интеллектуальный стиль 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100%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4871" y="2290012"/>
            <a:ext cx="1975508" cy="665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Поверхностные оценки 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31168" y="4572000"/>
            <a:ext cx="2358190" cy="87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dirty="0" smtClean="0"/>
              <a:t>Риторические вопросы</a:t>
            </a:r>
            <a:endParaRPr lang="ru-RU" sz="21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5948" y="1444447"/>
            <a:ext cx="2108810" cy="69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err="1" smtClean="0"/>
              <a:t>Монологичность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3296" y="4872788"/>
            <a:ext cx="2105526" cy="5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Формальная критика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9389" y="5612042"/>
            <a:ext cx="2598822" cy="64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Административный стиль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98832" y="1961147"/>
            <a:ext cx="3320715" cy="860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2400" dirty="0" smtClean="0"/>
              <a:t>Практики  открытости, обратная связь  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 100%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68418" y="2719138"/>
            <a:ext cx="2244214" cy="665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 smtClean="0"/>
              <a:t>Конкуренция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867274" y="5089358"/>
            <a:ext cx="2995862" cy="66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Традиционные  методики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6330" y="725214"/>
            <a:ext cx="83767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2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44"/>
          </a:xfrm>
        </p:spPr>
      </p:pic>
    </p:spTree>
    <p:extLst>
      <p:ext uri="{BB962C8B-B14F-4D97-AF65-F5344CB8AC3E}">
        <p14:creationId xmlns:p14="http://schemas.microsoft.com/office/powerpoint/2010/main" xmlns="" val="30205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4" y="240633"/>
            <a:ext cx="12011526" cy="14500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Профессиональное обучающееся сообщество наставников   					   МСО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C:\Users\Учитель\Desktop\ЦЕНТР ЛП\ЯГПУ Каймакова и Корабле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1023"/>
            <a:ext cx="2800188" cy="3729283"/>
          </a:xfrm>
          <a:prstGeom prst="rect">
            <a:avLst/>
          </a:prstGeom>
          <a:noFill/>
        </p:spPr>
      </p:pic>
      <p:pic>
        <p:nvPicPr>
          <p:cNvPr id="6" name="Picture 6" descr="C:\Users\Учитель\Desktop\IMG_20211130_135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997" y="4457733"/>
            <a:ext cx="2987824" cy="2400267"/>
          </a:xfrm>
          <a:prstGeom prst="rect">
            <a:avLst/>
          </a:prstGeom>
          <a:noFill/>
        </p:spPr>
      </p:pic>
      <p:pic>
        <p:nvPicPr>
          <p:cNvPr id="8" name="Picture 4" descr="C:\Users\Учитель\Desktop\fxJDVkNhq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9861" y="1491778"/>
            <a:ext cx="2232248" cy="2326727"/>
          </a:xfrm>
          <a:prstGeom prst="rect">
            <a:avLst/>
          </a:prstGeom>
          <a:noFill/>
        </p:spPr>
      </p:pic>
      <p:pic>
        <p:nvPicPr>
          <p:cNvPr id="9" name="Picture 2" descr="C:\Users\Учитель\Desktop\ЦЕНТР ЛП\ИРО ТЕКСТ Ф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5147" y="4294622"/>
            <a:ext cx="3296853" cy="2310714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361" y="1186150"/>
            <a:ext cx="4739935" cy="3179771"/>
          </a:xfrm>
          <a:prstGeom prst="rect">
            <a:avLst/>
          </a:prstGeom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2827422" y="2358189"/>
            <a:ext cx="1091496" cy="210360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8252730" y="2245651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14457" y="2666755"/>
            <a:ext cx="1148577" cy="24488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6395857" y="4828429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8248719" y="2530398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6379815" y="4511598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27031" y="5221706"/>
            <a:ext cx="2767264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 smtClean="0"/>
              <a:t>ГОРИЗОНТАЛЬНЫЕ СВЯЗИ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1098</Words>
  <Application>Microsoft Office PowerPoint</Application>
  <PresentationFormat>Произвольный</PresentationFormat>
  <Paragraphs>242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Проблема, на решение которой  направлен проект </vt:lpstr>
      <vt:lpstr>Слайд 3</vt:lpstr>
      <vt:lpstr>Слайд 4</vt:lpstr>
      <vt:lpstr>Способ решения проблемы:  </vt:lpstr>
      <vt:lpstr>Преимущества  ВЗАИМОдействия  </vt:lpstr>
      <vt:lpstr>             ПОИСК ЭФФЕКТИВНЫХ ФОРМ ВЗАИМОДЕЙСТВИЯ ПЕДАГОГОВ   </vt:lpstr>
      <vt:lpstr>Слайд 8</vt:lpstr>
      <vt:lpstr>Профессиональное обучающееся сообщество наставников           МСО    </vt:lpstr>
      <vt:lpstr>Формы наставничества </vt:lpstr>
      <vt:lpstr>Ресурсное обеспечение инновационного проекта </vt:lpstr>
      <vt:lpstr> «Наставничество: ресурсы взаимного развития»  Межрегиональное взаимодействие  </vt:lpstr>
      <vt:lpstr>Слайд 13</vt:lpstr>
      <vt:lpstr>Дорожная карта проекта </vt:lpstr>
      <vt:lpstr>Инновационные продукты проекта </vt:lpstr>
      <vt:lpstr>Ожидаемый результат:  повышение проф.компетенций педагогов,  образовательных результатов благополучателей   </vt:lpstr>
      <vt:lpstr>Исполнители проекта в МСО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cab336</dc:creator>
  <cp:lastModifiedBy>VM5</cp:lastModifiedBy>
  <cp:revision>312</cp:revision>
  <dcterms:created xsi:type="dcterms:W3CDTF">2022-08-09T08:03:09Z</dcterms:created>
  <dcterms:modified xsi:type="dcterms:W3CDTF">2023-10-09T11:55:47Z</dcterms:modified>
</cp:coreProperties>
</file>