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sldIdLst>
    <p:sldId id="288" r:id="rId4"/>
    <p:sldId id="289" r:id="rId5"/>
    <p:sldId id="290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62" r:id="rId14"/>
    <p:sldId id="265" r:id="rId15"/>
    <p:sldId id="266" r:id="rId16"/>
    <p:sldId id="267" r:id="rId17"/>
    <p:sldId id="268" r:id="rId18"/>
    <p:sldId id="257" r:id="rId19"/>
    <p:sldId id="275" r:id="rId20"/>
    <p:sldId id="281" r:id="rId21"/>
    <p:sldId id="270" r:id="rId22"/>
    <p:sldId id="280" r:id="rId23"/>
    <p:sldId id="263" r:id="rId24"/>
    <p:sldId id="273" r:id="rId25"/>
    <p:sldId id="278" r:id="rId26"/>
    <p:sldId id="276" r:id="rId27"/>
    <p:sldId id="277" r:id="rId28"/>
    <p:sldId id="279" r:id="rId29"/>
    <p:sldId id="286" r:id="rId30"/>
    <p:sldId id="284" r:id="rId31"/>
    <p:sldId id="283" r:id="rId32"/>
    <p:sldId id="285" r:id="rId33"/>
    <p:sldId id="302" r:id="rId34"/>
    <p:sldId id="300" r:id="rId35"/>
    <p:sldId id="299" r:id="rId36"/>
    <p:sldId id="301" r:id="rId3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B9CD0-D4F8-4A1F-805D-79574C2B0022}" type="doc">
      <dgm:prSet loTypeId="urn:microsoft.com/office/officeart/2005/8/layout/h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561087-66D5-438F-A51C-F844AF77023E}">
      <dgm:prSet phldrT="[Текст]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От рождения до 3 лет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FA92609-86C4-4706-9F68-3DF14BB23460}" type="parTrans" cxnId="{3DED2F66-AB32-4159-836C-742924053DA1}">
      <dgm:prSet/>
      <dgm:spPr/>
      <dgm:t>
        <a:bodyPr/>
        <a:lstStyle/>
        <a:p>
          <a:endParaRPr lang="ru-RU"/>
        </a:p>
      </dgm:t>
    </dgm:pt>
    <dgm:pt modelId="{A0B6532D-3136-4491-B88E-D12456BF6B93}" type="sibTrans" cxnId="{3DED2F66-AB32-4159-836C-742924053DA1}">
      <dgm:prSet/>
      <dgm:spPr/>
      <dgm:t>
        <a:bodyPr/>
        <a:lstStyle/>
        <a:p>
          <a:endParaRPr lang="ru-RU"/>
        </a:p>
      </dgm:t>
    </dgm:pt>
    <dgm:pt modelId="{8976FE21-EF70-49B1-959E-D907350C3D6E}">
      <dgm:prSet phldrT="[Текст]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От 3 до 4 лет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4B5F2AE-53EC-4F62-ACDD-92D9EFDECDDD}" type="parTrans" cxnId="{9619B8A3-3D1B-4BC1-A78E-958ECEB97CCA}">
      <dgm:prSet/>
      <dgm:spPr/>
      <dgm:t>
        <a:bodyPr/>
        <a:lstStyle/>
        <a:p>
          <a:endParaRPr lang="ru-RU"/>
        </a:p>
      </dgm:t>
    </dgm:pt>
    <dgm:pt modelId="{34BE3A50-81E7-4990-81B1-7AD3D2E405EF}" type="sibTrans" cxnId="{9619B8A3-3D1B-4BC1-A78E-958ECEB97CCA}">
      <dgm:prSet/>
      <dgm:spPr/>
      <dgm:t>
        <a:bodyPr/>
        <a:lstStyle/>
        <a:p>
          <a:endParaRPr lang="ru-RU"/>
        </a:p>
      </dgm:t>
    </dgm:pt>
    <dgm:pt modelId="{3DFFA0FD-DBA4-44C0-82ED-CDE65B34F55F}">
      <dgm:prSet phldrT="[Текст]"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От 4 до 6 лет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5345FFB-B95C-4801-BD58-CEA7008B3114}" type="parTrans" cxnId="{EB940A08-4E5B-47CF-B43A-20D700631EE6}">
      <dgm:prSet/>
      <dgm:spPr/>
      <dgm:t>
        <a:bodyPr/>
        <a:lstStyle/>
        <a:p>
          <a:endParaRPr lang="ru-RU"/>
        </a:p>
      </dgm:t>
    </dgm:pt>
    <dgm:pt modelId="{08CA2D22-33DE-42C4-865D-4E5A1ADC7F08}" type="sibTrans" cxnId="{EB940A08-4E5B-47CF-B43A-20D700631EE6}">
      <dgm:prSet/>
      <dgm:spPr/>
      <dgm:t>
        <a:bodyPr/>
        <a:lstStyle/>
        <a:p>
          <a:endParaRPr lang="ru-RU"/>
        </a:p>
      </dgm:t>
    </dgm:pt>
    <dgm:pt modelId="{7BAA0F0E-1C71-416C-93EB-1BBD2EAC2BEB}">
      <dgm:prSet/>
      <dgm:spPr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От 6 до 7 лет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8F27674-E84F-4C57-980A-DC36133D2E8D}" type="parTrans" cxnId="{75026CE7-4230-4DDB-BA2A-1EF8E127AAFB}">
      <dgm:prSet/>
      <dgm:spPr/>
      <dgm:t>
        <a:bodyPr/>
        <a:lstStyle/>
        <a:p>
          <a:endParaRPr lang="ru-RU"/>
        </a:p>
      </dgm:t>
    </dgm:pt>
    <dgm:pt modelId="{EDBA44B8-6292-402A-9F27-3FDB5B9285E7}" type="sibTrans" cxnId="{75026CE7-4230-4DDB-BA2A-1EF8E127AAFB}">
      <dgm:prSet/>
      <dgm:spPr/>
      <dgm:t>
        <a:bodyPr/>
        <a:lstStyle/>
        <a:p>
          <a:endParaRPr lang="ru-RU"/>
        </a:p>
      </dgm:t>
    </dgm:pt>
    <dgm:pt modelId="{49029CCF-312A-495C-9C74-47ED7A0C5159}" type="pres">
      <dgm:prSet presAssocID="{71EB9CD0-D4F8-4A1F-805D-79574C2B00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B8580E-D04F-4648-A8ED-A6963B6DD864}" type="pres">
      <dgm:prSet presAssocID="{86561087-66D5-438F-A51C-F844AF77023E}" presName="node" presStyleLbl="node1" presStyleIdx="0" presStyleCnt="4">
        <dgm:presLayoutVars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  <dgm:pt modelId="{BDC50258-7DF9-4138-A18F-53C30C6FCB66}" type="pres">
      <dgm:prSet presAssocID="{A0B6532D-3136-4491-B88E-D12456BF6B93}" presName="sibTrans" presStyleCnt="0"/>
      <dgm:spPr/>
    </dgm:pt>
    <dgm:pt modelId="{F847942A-6BDC-41E8-8B78-5FA843A782CB}" type="pres">
      <dgm:prSet presAssocID="{8976FE21-EF70-49B1-959E-D907350C3D6E}" presName="node" presStyleLbl="node1" presStyleIdx="1" presStyleCnt="4" custLinFactNeighborX="2520" custLinFactNeighborY="-2550">
        <dgm:presLayoutVars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ru-RU"/>
        </a:p>
      </dgm:t>
    </dgm:pt>
    <dgm:pt modelId="{C7448CD9-C041-4488-9DD2-EDC0B273BB52}" type="pres">
      <dgm:prSet presAssocID="{34BE3A50-81E7-4990-81B1-7AD3D2E405EF}" presName="sibTrans" presStyleCnt="0"/>
      <dgm:spPr/>
    </dgm:pt>
    <dgm:pt modelId="{EF4AE2D9-B7EE-4F33-ACE3-AA643FA43695}" type="pres">
      <dgm:prSet presAssocID="{3DFFA0FD-DBA4-44C0-82ED-CDE65B34F55F}" presName="node" presStyleLbl="node1" presStyleIdx="2" presStyleCnt="4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AFCB3DE9-2E88-49DF-9F3D-30F5FA3A611C}" type="pres">
      <dgm:prSet presAssocID="{08CA2D22-33DE-42C4-865D-4E5A1ADC7F08}" presName="sibTrans" presStyleCnt="0"/>
      <dgm:spPr/>
    </dgm:pt>
    <dgm:pt modelId="{46ACD0F5-AB39-42A2-8872-CA47DAFF06AB}" type="pres">
      <dgm:prSet presAssocID="{7BAA0F0E-1C71-416C-93EB-1BBD2EAC2BEB}" presName="node" presStyleLbl="node1" presStyleIdx="3" presStyleCnt="4" custLinFactNeighborX="-3890" custLinFactNeighborY="63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0388CFEF-7373-42DE-83F0-91BD763EC644}" type="presOf" srcId="{3DFFA0FD-DBA4-44C0-82ED-CDE65B34F55F}" destId="{EF4AE2D9-B7EE-4F33-ACE3-AA643FA43695}" srcOrd="0" destOrd="0" presId="urn:microsoft.com/office/officeart/2005/8/layout/hList6"/>
    <dgm:cxn modelId="{75026CE7-4230-4DDB-BA2A-1EF8E127AAFB}" srcId="{71EB9CD0-D4F8-4A1F-805D-79574C2B0022}" destId="{7BAA0F0E-1C71-416C-93EB-1BBD2EAC2BEB}" srcOrd="3" destOrd="0" parTransId="{A8F27674-E84F-4C57-980A-DC36133D2E8D}" sibTransId="{EDBA44B8-6292-402A-9F27-3FDB5B9285E7}"/>
    <dgm:cxn modelId="{DAEB5F01-E001-496D-8F06-9FB633AABB60}" type="presOf" srcId="{8976FE21-EF70-49B1-959E-D907350C3D6E}" destId="{F847942A-6BDC-41E8-8B78-5FA843A782CB}" srcOrd="0" destOrd="0" presId="urn:microsoft.com/office/officeart/2005/8/layout/hList6"/>
    <dgm:cxn modelId="{EB940A08-4E5B-47CF-B43A-20D700631EE6}" srcId="{71EB9CD0-D4F8-4A1F-805D-79574C2B0022}" destId="{3DFFA0FD-DBA4-44C0-82ED-CDE65B34F55F}" srcOrd="2" destOrd="0" parTransId="{D5345FFB-B95C-4801-BD58-CEA7008B3114}" sibTransId="{08CA2D22-33DE-42C4-865D-4E5A1ADC7F08}"/>
    <dgm:cxn modelId="{DEDDB443-496F-4E41-8E0F-2018EE4BA3F0}" type="presOf" srcId="{7BAA0F0E-1C71-416C-93EB-1BBD2EAC2BEB}" destId="{46ACD0F5-AB39-42A2-8872-CA47DAFF06AB}" srcOrd="0" destOrd="0" presId="urn:microsoft.com/office/officeart/2005/8/layout/hList6"/>
    <dgm:cxn modelId="{0E0EDA60-3E90-4EEC-8E63-D2221A72834A}" type="presOf" srcId="{86561087-66D5-438F-A51C-F844AF77023E}" destId="{8CB8580E-D04F-4648-A8ED-A6963B6DD864}" srcOrd="0" destOrd="0" presId="urn:microsoft.com/office/officeart/2005/8/layout/hList6"/>
    <dgm:cxn modelId="{01BC0F5A-D0C4-456C-B894-F03B9D2926CC}" type="presOf" srcId="{71EB9CD0-D4F8-4A1F-805D-79574C2B0022}" destId="{49029CCF-312A-495C-9C74-47ED7A0C5159}" srcOrd="0" destOrd="0" presId="urn:microsoft.com/office/officeart/2005/8/layout/hList6"/>
    <dgm:cxn modelId="{3DED2F66-AB32-4159-836C-742924053DA1}" srcId="{71EB9CD0-D4F8-4A1F-805D-79574C2B0022}" destId="{86561087-66D5-438F-A51C-F844AF77023E}" srcOrd="0" destOrd="0" parTransId="{8FA92609-86C4-4706-9F68-3DF14BB23460}" sibTransId="{A0B6532D-3136-4491-B88E-D12456BF6B93}"/>
    <dgm:cxn modelId="{9619B8A3-3D1B-4BC1-A78E-958ECEB97CCA}" srcId="{71EB9CD0-D4F8-4A1F-805D-79574C2B0022}" destId="{8976FE21-EF70-49B1-959E-D907350C3D6E}" srcOrd="1" destOrd="0" parTransId="{54B5F2AE-53EC-4F62-ACDD-92D9EFDECDDD}" sibTransId="{34BE3A50-81E7-4990-81B1-7AD3D2E405EF}"/>
    <dgm:cxn modelId="{14442149-4F4D-4AF2-982E-D6E10C29912C}" type="presParOf" srcId="{49029CCF-312A-495C-9C74-47ED7A0C5159}" destId="{8CB8580E-D04F-4648-A8ED-A6963B6DD864}" srcOrd="0" destOrd="0" presId="urn:microsoft.com/office/officeart/2005/8/layout/hList6"/>
    <dgm:cxn modelId="{371AB1F5-7EDC-4507-8ED6-E13FD490F2E1}" type="presParOf" srcId="{49029CCF-312A-495C-9C74-47ED7A0C5159}" destId="{BDC50258-7DF9-4138-A18F-53C30C6FCB66}" srcOrd="1" destOrd="0" presId="urn:microsoft.com/office/officeart/2005/8/layout/hList6"/>
    <dgm:cxn modelId="{821C8E81-2C9E-4434-AAB7-9FAF214C969B}" type="presParOf" srcId="{49029CCF-312A-495C-9C74-47ED7A0C5159}" destId="{F847942A-6BDC-41E8-8B78-5FA843A782CB}" srcOrd="2" destOrd="0" presId="urn:microsoft.com/office/officeart/2005/8/layout/hList6"/>
    <dgm:cxn modelId="{BD3C8A5B-2959-4F87-BAAF-F419358A413B}" type="presParOf" srcId="{49029CCF-312A-495C-9C74-47ED7A0C5159}" destId="{C7448CD9-C041-4488-9DD2-EDC0B273BB52}" srcOrd="3" destOrd="0" presId="urn:microsoft.com/office/officeart/2005/8/layout/hList6"/>
    <dgm:cxn modelId="{115C9246-1B6D-4328-8B3E-EC9F2223395E}" type="presParOf" srcId="{49029CCF-312A-495C-9C74-47ED7A0C5159}" destId="{EF4AE2D9-B7EE-4F33-ACE3-AA643FA43695}" srcOrd="4" destOrd="0" presId="urn:microsoft.com/office/officeart/2005/8/layout/hList6"/>
    <dgm:cxn modelId="{52C11602-9CAD-46F0-AC35-F3788DBD7EA6}" type="presParOf" srcId="{49029CCF-312A-495C-9C74-47ED7A0C5159}" destId="{AFCB3DE9-2E88-49DF-9F3D-30F5FA3A611C}" srcOrd="5" destOrd="0" presId="urn:microsoft.com/office/officeart/2005/8/layout/hList6"/>
    <dgm:cxn modelId="{96BE34F3-2822-4329-B078-607C3AE7A555}" type="presParOf" srcId="{49029CCF-312A-495C-9C74-47ED7A0C5159}" destId="{46ACD0F5-AB39-42A2-8872-CA47DAFF06AB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B8580E-D04F-4648-A8ED-A6963B6DD864}">
      <dsp:nvSpPr>
        <dsp:cNvPr id="0" name=""/>
        <dsp:cNvSpPr/>
      </dsp:nvSpPr>
      <dsp:spPr>
        <a:xfrm rot="16200000">
          <a:off x="-1287549" y="1289533"/>
          <a:ext cx="4525963" cy="1946895"/>
        </a:xfrm>
        <a:prstGeom prst="flowChartConnector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От рождения до 3 лет</a:t>
          </a:r>
          <a:endParaRPr lang="ru-RU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6200000">
        <a:off x="-1287549" y="1289533"/>
        <a:ext cx="4525963" cy="1946895"/>
      </dsp:txXfrm>
    </dsp:sp>
    <dsp:sp modelId="{F847942A-6BDC-41E8-8B78-5FA843A782CB}">
      <dsp:nvSpPr>
        <dsp:cNvPr id="0" name=""/>
        <dsp:cNvSpPr/>
      </dsp:nvSpPr>
      <dsp:spPr>
        <a:xfrm rot="16200000">
          <a:off x="809042" y="1289533"/>
          <a:ext cx="4525963" cy="1946895"/>
        </a:xfrm>
        <a:prstGeom prst="flowChartConnector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От 3 до 4 лет</a:t>
          </a:r>
          <a:endParaRPr lang="ru-RU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6200000">
        <a:off x="809042" y="1289533"/>
        <a:ext cx="4525963" cy="1946895"/>
      </dsp:txXfrm>
    </dsp:sp>
    <dsp:sp modelId="{EF4AE2D9-B7EE-4F33-ACE3-AA643FA43695}">
      <dsp:nvSpPr>
        <dsp:cNvPr id="0" name=""/>
        <dsp:cNvSpPr/>
      </dsp:nvSpPr>
      <dsp:spPr>
        <a:xfrm rot="16200000">
          <a:off x="2898274" y="1289533"/>
          <a:ext cx="4525963" cy="1946895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От 4 до 6 лет</a:t>
          </a:r>
          <a:endParaRPr lang="ru-RU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6200000">
        <a:off x="2898274" y="1289533"/>
        <a:ext cx="4525963" cy="1946895"/>
      </dsp:txXfrm>
    </dsp:sp>
    <dsp:sp modelId="{46ACD0F5-AB39-42A2-8872-CA47DAFF06AB}">
      <dsp:nvSpPr>
        <dsp:cNvPr id="0" name=""/>
        <dsp:cNvSpPr/>
      </dsp:nvSpPr>
      <dsp:spPr>
        <a:xfrm rot="16200000">
          <a:off x="4985506" y="1289533"/>
          <a:ext cx="4525963" cy="1946895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От 6 до 7 лет</a:t>
          </a:r>
          <a:endParaRPr lang="ru-RU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16200000">
        <a:off x="4985506" y="1289533"/>
        <a:ext cx="4525963" cy="1946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4E56-DB82-46B3-B448-BF960DEC5B6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0FDD-6D22-4493-8999-92C3C3056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4E56-DB82-46B3-B448-BF960DEC5B6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0FDD-6D22-4493-8999-92C3C3056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4E56-DB82-46B3-B448-BF960DEC5B6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0FDD-6D22-4493-8999-92C3C3056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08081A6-DE03-4502-AAB6-0A5B909558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D9351-6418-4523-9F00-EE0D613272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CBDC-6AE2-4AFB-9123-3FB2BC4AC434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B0DB-CCCE-4B42-A37B-98EBDA7F6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CBDC-6AE2-4AFB-9123-3FB2BC4AC434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B0DB-CCCE-4B42-A37B-98EBDA7F6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CBDC-6AE2-4AFB-9123-3FB2BC4AC434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B0DB-CCCE-4B42-A37B-98EBDA7F6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CBDC-6AE2-4AFB-9123-3FB2BC4AC434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B0DB-CCCE-4B42-A37B-98EBDA7F6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CBDC-6AE2-4AFB-9123-3FB2BC4AC434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B0DB-CCCE-4B42-A37B-98EBDA7F6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CBDC-6AE2-4AFB-9123-3FB2BC4AC434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B0DB-CCCE-4B42-A37B-98EBDA7F6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4E56-DB82-46B3-B448-BF960DEC5B6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0FDD-6D22-4493-8999-92C3C3056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CBDC-6AE2-4AFB-9123-3FB2BC4AC434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B0DB-CCCE-4B42-A37B-98EBDA7F6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CBDC-6AE2-4AFB-9123-3FB2BC4AC434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B0DB-CCCE-4B42-A37B-98EBDA7F6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CBDC-6AE2-4AFB-9123-3FB2BC4AC434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B0DB-CCCE-4B42-A37B-98EBDA7F6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CBDC-6AE2-4AFB-9123-3FB2BC4AC434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B0DB-CCCE-4B42-A37B-98EBDA7F6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0CBDC-6AE2-4AFB-9123-3FB2BC4AC434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0B0DB-CCCE-4B42-A37B-98EBDA7F6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8BBB-E468-44ED-BBFE-91BBF0D4499E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7953-8040-4C3F-9A05-E730B8D1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8BBB-E468-44ED-BBFE-91BBF0D4499E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7953-8040-4C3F-9A05-E730B8D1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8BBB-E468-44ED-BBFE-91BBF0D4499E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7953-8040-4C3F-9A05-E730B8D1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8BBB-E468-44ED-BBFE-91BBF0D4499E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7953-8040-4C3F-9A05-E730B8D1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8BBB-E468-44ED-BBFE-91BBF0D4499E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7953-8040-4C3F-9A05-E730B8D1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4E56-DB82-46B3-B448-BF960DEC5B6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0FDD-6D22-4493-8999-92C3C3056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8BBB-E468-44ED-BBFE-91BBF0D4499E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7953-8040-4C3F-9A05-E730B8D1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8BBB-E468-44ED-BBFE-91BBF0D4499E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7953-8040-4C3F-9A05-E730B8D1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8BBB-E468-44ED-BBFE-91BBF0D4499E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7953-8040-4C3F-9A05-E730B8D1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8BBB-E468-44ED-BBFE-91BBF0D4499E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7953-8040-4C3F-9A05-E730B8D1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8BBB-E468-44ED-BBFE-91BBF0D4499E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7953-8040-4C3F-9A05-E730B8D1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E8BBB-E468-44ED-BBFE-91BBF0D4499E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27953-8040-4C3F-9A05-E730B8D1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4E56-DB82-46B3-B448-BF960DEC5B6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0FDD-6D22-4493-8999-92C3C3056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4E56-DB82-46B3-B448-BF960DEC5B6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0FDD-6D22-4493-8999-92C3C3056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4E56-DB82-46B3-B448-BF960DEC5B6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0FDD-6D22-4493-8999-92C3C3056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4E56-DB82-46B3-B448-BF960DEC5B6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0FDD-6D22-4493-8999-92C3C3056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4E56-DB82-46B3-B448-BF960DEC5B6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0FDD-6D22-4493-8999-92C3C3056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4E56-DB82-46B3-B448-BF960DEC5B6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B0FDD-6D22-4493-8999-92C3C3056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84E56-DB82-46B3-B448-BF960DEC5B6C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B0FDD-6D22-4493-8999-92C3C3056E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0CBDC-6AE2-4AFB-9123-3FB2BC4AC434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0B0DB-CCCE-4B42-A37B-98EBDA7F6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E8BBB-E468-44ED-BBFE-91BBF0D4499E}" type="datetimeFigureOut">
              <a:rPr lang="ru-RU" smtClean="0"/>
              <a:pPr/>
              <a:t>16.02.2022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27953-8040-4C3F-9A05-E730B8D1CA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e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мастер -класс </a:t>
            </a:r>
            <a:r>
              <a:rPr lang="ru-RU" sz="3200" b="1" dirty="0" smtClean="0">
                <a:solidFill>
                  <a:srgbClr val="FF0000"/>
                </a:solidFill>
              </a:rPr>
              <a:t>: 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«</a:t>
            </a:r>
            <a:r>
              <a:rPr lang="ru-RU" sz="3200" b="1" dirty="0" smtClean="0">
                <a:solidFill>
                  <a:srgbClr val="FF0000"/>
                </a:solidFill>
              </a:rPr>
              <a:t>Поиск новых форматов взаимодействия науки и практики. Реализация </a:t>
            </a:r>
            <a:r>
              <a:rPr lang="ru-RU" sz="3200" b="1" dirty="0" err="1" smtClean="0">
                <a:solidFill>
                  <a:srgbClr val="FF0000"/>
                </a:solidFill>
              </a:rPr>
              <a:t>гендерного</a:t>
            </a:r>
            <a:r>
              <a:rPr lang="ru-RU" sz="3200" b="1" dirty="0" smtClean="0">
                <a:solidFill>
                  <a:srgbClr val="FF0000"/>
                </a:solidFill>
              </a:rPr>
              <a:t> подхода в образовании</a:t>
            </a:r>
            <a:r>
              <a:rPr lang="ru-RU" sz="3200" b="1" dirty="0" smtClean="0">
                <a:solidFill>
                  <a:srgbClr val="FF0000"/>
                </a:solidFill>
              </a:rPr>
              <a:t>»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200" b="1" dirty="0" smtClean="0"/>
              <a:t>17.02.2022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5357826"/>
            <a:ext cx="4214842" cy="1217598"/>
          </a:xfrm>
          <a:solidFill>
            <a:schemeClr val="bg2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FF0000"/>
                </a:solidFill>
              </a:rPr>
              <a:t>МДОУ «Детский сад № 182»</a:t>
            </a:r>
            <a:r>
              <a:rPr lang="ru-RU" b="1" dirty="0" smtClean="0">
                <a:solidFill>
                  <a:schemeClr val="tx2"/>
                </a:solidFill>
              </a:rPr>
              <a:t/>
            </a:r>
            <a:br>
              <a:rPr lang="ru-RU" b="1" dirty="0" smtClean="0">
                <a:solidFill>
                  <a:schemeClr val="tx2"/>
                </a:solidFill>
              </a:rPr>
            </a:br>
            <a:endParaRPr lang="ru-RU" dirty="0" smtClean="0"/>
          </a:p>
        </p:txBody>
      </p:sp>
      <p:pic>
        <p:nvPicPr>
          <p:cNvPr id="4" name="Picture 6" descr="3f0610f3362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7"/>
            <a:ext cx="1944216" cy="147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s://ds05.infourok.ru/uploads/ex/0344/00123f3b-22eb1db6/img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437112"/>
            <a:ext cx="3888432" cy="2187243"/>
          </a:xfrm>
          <a:prstGeom prst="rect">
            <a:avLst/>
          </a:prstGeom>
          <a:noFill/>
        </p:spPr>
      </p:pic>
      <p:pic>
        <p:nvPicPr>
          <p:cNvPr id="11270" name="Picture 6" descr="https://img.kanal-o.ru/img/2018-06-18/fmt_81_24_shutterstock_131358398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8640"/>
            <a:ext cx="3745555" cy="2106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5776647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28600"/>
            <a:ext cx="8229600" cy="1143000"/>
          </a:xfrm>
        </p:spPr>
        <p:txBody>
          <a:bodyPr/>
          <a:lstStyle/>
          <a:p>
            <a:pPr algn="l"/>
            <a:r>
              <a:rPr lang="ru-RU" sz="2800" b="1">
                <a:solidFill>
                  <a:srgbClr val="0000FF"/>
                </a:solidFill>
              </a:rPr>
              <a:t>«Женское лицо» российского образования</a:t>
            </a:r>
            <a:r>
              <a:rPr lang="ru-RU" sz="4000"/>
              <a:t> </a:t>
            </a: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2000" dirty="0"/>
              <a:t>- </a:t>
            </a:r>
            <a:r>
              <a:rPr lang="ru-RU" sz="2000" b="1" dirty="0"/>
              <a:t>Первое место в мире по доли женщин среди учителей.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2000" dirty="0"/>
              <a:t>- По </a:t>
            </a:r>
            <a:r>
              <a:rPr lang="ru-RU" sz="2000" b="1" dirty="0"/>
              <a:t>начальному образованию, </a:t>
            </a:r>
            <a:r>
              <a:rPr lang="ru-RU" sz="2000" dirty="0"/>
              <a:t>где женщины составляю</a:t>
            </a:r>
            <a:r>
              <a:rPr lang="ru-RU" sz="2000" b="1" dirty="0"/>
              <a:t>т 99% всех учителей.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2000" dirty="0"/>
              <a:t>- Среди преподавателей основной и полной</a:t>
            </a:r>
            <a:r>
              <a:rPr lang="ru-RU" sz="2000" b="1" dirty="0"/>
              <a:t> средней школы</a:t>
            </a:r>
            <a:r>
              <a:rPr lang="ru-RU" sz="2000" dirty="0"/>
              <a:t>, то здесь</a:t>
            </a:r>
            <a:r>
              <a:rPr lang="ru-RU" sz="2000" b="1" dirty="0"/>
              <a:t> женщин около 80%. 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2000" dirty="0"/>
              <a:t>- Среди преподавателей системы среднего профессионального образования нашей страны </a:t>
            </a:r>
            <a:r>
              <a:rPr lang="ru-RU" sz="2000" b="1" dirty="0"/>
              <a:t>женщины составляют 72%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2000" dirty="0"/>
              <a:t>- Доля женщин среди преподавателей высших учебных заведений чуть ниже, но всё равно составляет большую часть - 53%. </a:t>
            </a:r>
          </a:p>
        </p:txBody>
      </p:sp>
      <p:graphicFrame>
        <p:nvGraphicFramePr>
          <p:cNvPr id="12297" name="Object 9"/>
          <p:cNvGraphicFramePr>
            <a:graphicFrameLocks noChangeAspect="1"/>
          </p:cNvGraphicFramePr>
          <p:nvPr>
            <p:ph type="chart" sz="half" idx="2"/>
          </p:nvPr>
        </p:nvGraphicFramePr>
        <p:xfrm>
          <a:off x="4343400" y="762000"/>
          <a:ext cx="4572000" cy="4678363"/>
        </p:xfrm>
        <a:graphic>
          <a:graphicData uri="http://schemas.openxmlformats.org/presentationml/2006/ole">
            <p:oleObj spid="_x0000_s1026" name="Диаграмма" r:id="rId4" imgW="4009973" imgH="4562458" progId="MSGraph.Chart.8">
              <p:embed followColorScheme="full"/>
            </p:oleObj>
          </a:graphicData>
        </a:graphic>
      </p:graphicFrame>
      <p:pic>
        <p:nvPicPr>
          <p:cNvPr id="12298" name="Picture 10" descr="88ce9ebf179c637b-ma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648200"/>
            <a:ext cx="2667000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2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6" grpId="0" build="p"/>
      <p:bldOleChart spid="1229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Этапы  формирования  полового  самосознания  детей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 </a:t>
            </a:r>
            <a:r>
              <a:rPr lang="ru-RU" b="1" dirty="0" smtClean="0">
                <a:solidFill>
                  <a:srgbClr val="C00000"/>
                </a:solidFill>
              </a:rPr>
              <a:t>этап – от рождения до 3 лет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dirty="0" smtClean="0"/>
              <a:t>    </a:t>
            </a:r>
          </a:p>
          <a:p>
            <a:pPr algn="ctr">
              <a:buNone/>
            </a:pPr>
            <a:r>
              <a:rPr lang="ru-RU" sz="2600" b="1" i="1" dirty="0" smtClean="0"/>
              <a:t>Формирование  представлений о себе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Половое  самосознание.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Половая идентификация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Управление своим телом.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Местоимения «Он, Она»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Считают, что пол можно изменить.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525963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b="1" i="1" dirty="0" smtClean="0"/>
              <a:t>Воспитательные  задачи: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Создать условия для становления личности.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Относится к ребенку адекватно его половой идентификации.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Обучение мальчиков с помощью зрительного анализатора, девочек – слухового.</a:t>
            </a:r>
          </a:p>
          <a:p>
            <a:pPr>
              <a:buFont typeface="Wingdings" pitchFamily="2" charset="2"/>
              <a:buChar char="§"/>
            </a:pPr>
            <a:endParaRPr lang="ru-RU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II </a:t>
            </a:r>
            <a:r>
              <a:rPr lang="ru-RU" b="1" dirty="0" smtClean="0">
                <a:solidFill>
                  <a:srgbClr val="C00000"/>
                </a:solidFill>
              </a:rPr>
              <a:t>этап – от 3 до 4 лет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b="1" i="1" dirty="0" smtClean="0"/>
              <a:t>Формирование представлений о себе</a:t>
            </a:r>
          </a:p>
          <a:p>
            <a:r>
              <a:rPr lang="ru-RU" dirty="0" smtClean="0"/>
              <a:t>Различает пол окружающих людей.</a:t>
            </a:r>
          </a:p>
          <a:p>
            <a:r>
              <a:rPr lang="ru-RU" dirty="0" smtClean="0"/>
              <a:t>Складываются интересы и ценностные ориентации.</a:t>
            </a:r>
          </a:p>
          <a:p>
            <a:r>
              <a:rPr lang="ru-RU" dirty="0" smtClean="0"/>
              <a:t>Первые представления о социальных ролях папы и мамы.</a:t>
            </a:r>
          </a:p>
          <a:p>
            <a:r>
              <a:rPr lang="ru-RU" dirty="0" smtClean="0"/>
              <a:t>Интерес к своему телу.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Воспитательные  задачи:</a:t>
            </a:r>
          </a:p>
          <a:p>
            <a:r>
              <a:rPr lang="ru-RU" dirty="0" smtClean="0"/>
              <a:t>Развивать положительное отношение к имени, к себе.</a:t>
            </a:r>
          </a:p>
          <a:p>
            <a:r>
              <a:rPr lang="ru-RU" dirty="0" smtClean="0"/>
              <a:t>Развивать модели ролевого поведения.</a:t>
            </a:r>
          </a:p>
          <a:p>
            <a:r>
              <a:rPr lang="ru-RU" dirty="0" smtClean="0"/>
              <a:t>Поощрять поведение детей в соответствии с полом. </a:t>
            </a:r>
          </a:p>
          <a:p>
            <a:r>
              <a:rPr lang="ru-RU" dirty="0" smtClean="0"/>
              <a:t>Показывать образцы </a:t>
            </a:r>
            <a:r>
              <a:rPr lang="ru-RU" dirty="0" err="1" smtClean="0"/>
              <a:t>полоролевого</a:t>
            </a:r>
            <a:r>
              <a:rPr lang="ru-RU" dirty="0" smtClean="0"/>
              <a:t> поведения.</a:t>
            </a:r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III </a:t>
            </a:r>
            <a:r>
              <a:rPr lang="ru-RU" b="1" dirty="0" smtClean="0">
                <a:solidFill>
                  <a:srgbClr val="C00000"/>
                </a:solidFill>
              </a:rPr>
              <a:t> этап – от 4 до 6 лет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sz="3100" b="1" i="1" dirty="0" smtClean="0"/>
              <a:t>Формирование представлений о себе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Формируются отношения 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Распределение ролей в играх по половому признаку.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Появляются  вопросы о детстве родителей,  об устройстве  организма.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Появляются увлечения, влюблённость.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Начинается разделение детей в общении.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2400" b="1" i="1" dirty="0" smtClean="0"/>
          </a:p>
          <a:p>
            <a:pPr algn="ctr">
              <a:buNone/>
            </a:pPr>
            <a:r>
              <a:rPr lang="ru-RU" sz="3100" b="1" i="1" dirty="0" smtClean="0"/>
              <a:t>Воспитательные  задачи: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Формировать  поведение и отношения.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Показывать  характерные отличия профессиональных качеств и умений.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Адекватная реакция взрослых на сексуальные игры.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IV </a:t>
            </a:r>
            <a:r>
              <a:rPr lang="ru-RU" b="1" dirty="0" smtClean="0">
                <a:solidFill>
                  <a:srgbClr val="C00000"/>
                </a:solidFill>
              </a:rPr>
              <a:t> этап – от 6 до 7 лет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b="1" i="1" dirty="0" smtClean="0"/>
              <a:t>Формирование представлений о себе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Половое самосознание и стереотип поведения.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Необратимость половой принадлежности.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Роль сверстников.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Нравственные качества.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Используют нецензурные выражения.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b="1" i="1" dirty="0" smtClean="0"/>
              <a:t>Воспитательные  задачи: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Воспитывать гордость за свой пол.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Поощрять детей в играх за исполнение ролей , соответствующих их полу.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Ограничивать доступ к средствам массовой информации.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При обучении учитывать особенности восприятия мальчиков и девочек.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н для презентации\___20131119_1832406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F:\Фон для презентации\___20131119_1832406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285852" y="2786058"/>
            <a:ext cx="6480720" cy="243143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Обобщения, характеризующие    особенности 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мальчиков  и  девочек</a:t>
            </a:r>
          </a:p>
          <a:p>
            <a:pPr algn="ctr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          Анатомо-физиологические особенности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052736"/>
            <a:ext cx="4040188" cy="1122139"/>
          </a:xfrm>
        </p:spPr>
        <p:txBody>
          <a:bodyPr/>
          <a:lstStyle/>
          <a:p>
            <a:pPr algn="ctr"/>
            <a:r>
              <a:rPr lang="ru-RU" dirty="0" smtClean="0"/>
              <a:t>Мальчики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Рождаются более крупными.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Острота слуха до 8 лет выше, чем у девочек.</a:t>
            </a:r>
          </a:p>
          <a:p>
            <a:pPr algn="just"/>
            <a:r>
              <a:rPr lang="ru-RU" dirty="0" smtClean="0"/>
              <a:t>Младше ровесниц по биологическому возрасту.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Позже развиваются лобные области мозга</a:t>
            </a:r>
            <a:r>
              <a:rPr lang="ru-RU" dirty="0" smtClean="0"/>
              <a:t>, которые отвечают за планирование деятельности и контроль за своим поведением.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1194147"/>
          </a:xfrm>
        </p:spPr>
        <p:txBody>
          <a:bodyPr/>
          <a:lstStyle/>
          <a:p>
            <a:pPr algn="ctr"/>
            <a:r>
              <a:rPr lang="ru-RU" dirty="0" smtClean="0"/>
              <a:t>Девочки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Рождаются более зрелыми, более чувствительны к шуму, более отзывчивы на прикосновения.</a:t>
            </a:r>
          </a:p>
          <a:p>
            <a:pPr algn="just"/>
            <a:r>
              <a:rPr lang="ru-RU" dirty="0" smtClean="0"/>
              <a:t>Часто физически сильнее мальчиков.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Раньше развиваются области левого полушария</a:t>
            </a:r>
            <a:r>
              <a:rPr lang="ru-RU" dirty="0" smtClean="0"/>
              <a:t>, </a:t>
            </a:r>
            <a:r>
              <a:rPr lang="ru-RU" dirty="0" err="1" smtClean="0"/>
              <a:t>отвечаю-щие</a:t>
            </a:r>
            <a:r>
              <a:rPr lang="ru-RU" dirty="0" smtClean="0"/>
              <a:t> за речь, рационально-логическое мышление.</a:t>
            </a:r>
            <a:endParaRPr lang="ru-RU" dirty="0"/>
          </a:p>
        </p:txBody>
      </p:sp>
      <p:pic>
        <p:nvPicPr>
          <p:cNvPr id="10" name="Picture 2" descr="E:\Фон для презентации\03.jpg"/>
          <p:cNvPicPr>
            <a:picLocks noChangeAspect="1" noChangeArrowheads="1"/>
          </p:cNvPicPr>
          <p:nvPr/>
        </p:nvPicPr>
        <p:blipFill>
          <a:blip r:embed="rId2" cstate="print"/>
          <a:srcRect t="3067" b="3067"/>
          <a:stretch>
            <a:fillRect/>
          </a:stretch>
        </p:blipFill>
        <p:spPr bwMode="auto">
          <a:xfrm rot="20488581">
            <a:off x="595972" y="789025"/>
            <a:ext cx="1224136" cy="100811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3" descr="E:\Фон для презентации\05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8986">
            <a:off x="7357661" y="5418504"/>
            <a:ext cx="1440160" cy="1152128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Характеристика  личности.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Мальчики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Любознательны. Ищут всему логическое обоснование.</a:t>
            </a:r>
          </a:p>
          <a:p>
            <a:pPr algn="just"/>
            <a:r>
              <a:rPr lang="ru-RU" dirty="0" smtClean="0"/>
              <a:t>Нередко существует разрыв между уровнем развития интеллекта и навыками самообслуживания.</a:t>
            </a:r>
          </a:p>
          <a:p>
            <a:pPr algn="just"/>
            <a:r>
              <a:rPr lang="ru-RU" dirty="0" smtClean="0"/>
              <a:t>Мало заботятся о своей внешности.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Хорошо работают тогда, когда им ясен смысл работы.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Девочки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Настороженно относятся к новому, эмоционально реагируют.</a:t>
            </a:r>
          </a:p>
          <a:p>
            <a:pPr algn="just"/>
            <a:r>
              <a:rPr lang="ru-RU" dirty="0" smtClean="0"/>
              <a:t>Легко приучаются к самообслуживанию.</a:t>
            </a:r>
          </a:p>
          <a:p>
            <a:pPr algn="just"/>
            <a:r>
              <a:rPr lang="ru-RU" dirty="0" smtClean="0"/>
              <a:t>Проявляют повышенный интерес к своей внешности.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Старательны в работе, когда уверены, что с её помощью заслужат похвалу.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" name="Picture 3" descr="F:\Фон для презентации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11197">
            <a:off x="7571304" y="1088670"/>
            <a:ext cx="1213145" cy="101473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Эмоции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Мальчики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Возбудимы, беспокойны,  нетерпеливы, не уверены в себе, </a:t>
            </a:r>
            <a:r>
              <a:rPr lang="ru-RU" dirty="0" smtClean="0">
                <a:solidFill>
                  <a:srgbClr val="FF0000"/>
                </a:solidFill>
              </a:rPr>
              <a:t>раздражительны.</a:t>
            </a:r>
          </a:p>
          <a:p>
            <a:pPr algn="just"/>
            <a:r>
              <a:rPr lang="ru-RU" dirty="0" smtClean="0"/>
              <a:t>Быстро снимают </a:t>
            </a:r>
            <a:r>
              <a:rPr lang="ru-RU" dirty="0" err="1" smtClean="0"/>
              <a:t>эмоцио-нальное</a:t>
            </a:r>
            <a:r>
              <a:rPr lang="ru-RU" dirty="0" smtClean="0"/>
              <a:t> напряжение, переключаются на </a:t>
            </a:r>
            <a:r>
              <a:rPr lang="ru-RU" dirty="0" err="1" smtClean="0"/>
              <a:t>про-дуктивную</a:t>
            </a:r>
            <a:r>
              <a:rPr lang="ru-RU" dirty="0" smtClean="0"/>
              <a:t> деятельность вместо переживаний.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Девочки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/>
            <a:r>
              <a:rPr lang="ru-RU" dirty="0" smtClean="0"/>
              <a:t>Считаются более эмоциональными.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В ситуации деятельности, вызывающей эмоции, резко нарастает общая активность, повышается эмоциональный тонус коры мозга.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Фон для презентации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95608">
            <a:off x="863082" y="307714"/>
            <a:ext cx="1537132" cy="117968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51" name="Picture 3" descr="F:\Фон для презентации\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58707">
            <a:off x="7115222" y="4890230"/>
            <a:ext cx="1587116" cy="136815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Что такое «пол» и «</a:t>
            </a:r>
            <a:r>
              <a:rPr lang="ru-RU" b="1" dirty="0" err="1" smtClean="0">
                <a:solidFill>
                  <a:srgbClr val="C00000"/>
                </a:solidFill>
              </a:rPr>
              <a:t>гендер</a:t>
            </a:r>
            <a:r>
              <a:rPr lang="ru-RU" b="1" dirty="0" smtClean="0">
                <a:solidFill>
                  <a:srgbClr val="C00000"/>
                </a:solidFill>
              </a:rPr>
              <a:t>»?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   </a:t>
            </a:r>
            <a:r>
              <a:rPr lang="ru-RU" sz="2400" b="1" dirty="0" smtClean="0">
                <a:solidFill>
                  <a:srgbClr val="FF0000"/>
                </a:solidFill>
              </a:rPr>
              <a:t>Пол ребенка  </a:t>
            </a:r>
            <a:r>
              <a:rPr lang="ru-RU" sz="2400" dirty="0" smtClean="0"/>
              <a:t>предопределяет некоторые его психологические особенности, которые обязательно нужно учитывать в воспитании и обучении. </a:t>
            </a:r>
          </a:p>
          <a:p>
            <a:pPr>
              <a:buNone/>
            </a:pPr>
            <a:r>
              <a:rPr lang="ru-RU" sz="2400" b="1" dirty="0" smtClean="0"/>
              <a:t>    </a:t>
            </a:r>
            <a:r>
              <a:rPr lang="ru-RU" sz="2400" b="1" dirty="0" smtClean="0">
                <a:solidFill>
                  <a:srgbClr val="FF0000"/>
                </a:solidFill>
              </a:rPr>
              <a:t>ГЕНДЕР - </a:t>
            </a:r>
            <a:r>
              <a:rPr lang="ru-RU" sz="2400" dirty="0" smtClean="0"/>
              <a:t>социальный пол человека, формируемый в процессе воспитания личности и включающий в себя психологические, социальные и культурные отличия между мужчинами (мальчиками) и женщинами (девочками).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ГЕНДЕРНОЕ ВОСПИТАНИЕ- </a:t>
            </a:r>
            <a:r>
              <a:rPr lang="ru-RU" sz="2400" dirty="0" smtClean="0"/>
              <a:t>это организация педагогического процесса с учётом половой идентичности, особенностей развития детей в ходе </a:t>
            </a:r>
            <a:r>
              <a:rPr lang="ru-RU" sz="2400" dirty="0" err="1" smtClean="0"/>
              <a:t>полоролевой</a:t>
            </a:r>
            <a:r>
              <a:rPr lang="ru-RU" sz="2400" dirty="0" smtClean="0"/>
              <a:t> социализации.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Общение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Мальчики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Хорошо ориентируются в новой обстановке.</a:t>
            </a:r>
          </a:p>
          <a:p>
            <a:r>
              <a:rPr lang="ru-RU" dirty="0" smtClean="0"/>
              <a:t>Им важнее что-то делать вместе.</a:t>
            </a:r>
          </a:p>
          <a:p>
            <a:r>
              <a:rPr lang="ru-RU" dirty="0" smtClean="0"/>
              <a:t>Часто спорят друг с другом</a:t>
            </a:r>
          </a:p>
          <a:p>
            <a:r>
              <a:rPr lang="ru-RU" dirty="0" smtClean="0"/>
              <a:t>Предпочитают независимость.</a:t>
            </a:r>
          </a:p>
          <a:p>
            <a:r>
              <a:rPr lang="ru-RU" dirty="0" smtClean="0"/>
              <a:t>Редко жалуются взрослым.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Девочки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непривычной обстановке теряются. Нуждаются в </a:t>
            </a:r>
            <a:r>
              <a:rPr lang="ru-RU" dirty="0" err="1" smtClean="0"/>
              <a:t>эмоцио-нальной</a:t>
            </a:r>
            <a:r>
              <a:rPr lang="ru-RU" dirty="0" smtClean="0"/>
              <a:t> поддержке.</a:t>
            </a:r>
          </a:p>
          <a:p>
            <a:r>
              <a:rPr lang="ru-RU" dirty="0" smtClean="0"/>
              <a:t>Болезненно переживают нарушения.</a:t>
            </a:r>
          </a:p>
          <a:p>
            <a:r>
              <a:rPr lang="ru-RU" dirty="0" smtClean="0"/>
              <a:t>В конфликтах обращаются к взрослым.</a:t>
            </a:r>
          </a:p>
          <a:p>
            <a:r>
              <a:rPr lang="ru-RU" dirty="0" smtClean="0"/>
              <a:t>Чаще жалуются.</a:t>
            </a:r>
            <a:endParaRPr lang="ru-RU" dirty="0"/>
          </a:p>
        </p:txBody>
      </p:sp>
      <p:pic>
        <p:nvPicPr>
          <p:cNvPr id="12" name="Picture 2" descr="E:\Фон для презентации\03.jpg"/>
          <p:cNvPicPr>
            <a:picLocks noChangeAspect="1" noChangeArrowheads="1"/>
          </p:cNvPicPr>
          <p:nvPr/>
        </p:nvPicPr>
        <p:blipFill>
          <a:blip r:embed="rId2" cstate="print"/>
          <a:srcRect t="3067" b="3067"/>
          <a:stretch>
            <a:fillRect/>
          </a:stretch>
        </p:blipFill>
        <p:spPr bwMode="auto">
          <a:xfrm rot="20536035">
            <a:off x="2928926" y="5357826"/>
            <a:ext cx="1616572" cy="115345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Умственная  деятельность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Мальчики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Выдвигают идеи, лучше выполняют поисковую деятельность. Труднее – многоэтапные задания.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Не терпят однообразия. </a:t>
            </a:r>
            <a:r>
              <a:rPr lang="ru-RU" dirty="0" smtClean="0"/>
              <a:t>Тщательность, аккуратность оформления задания невелика.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Мыслят нестандартно; арифметические умения развиваются быстрее.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Девочки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Лучше выполняют типовые задания, по шаблону.</a:t>
            </a:r>
          </a:p>
          <a:p>
            <a:r>
              <a:rPr lang="ru-RU" dirty="0" smtClean="0"/>
              <a:t>Тщательность, проработка деталей выполняемой работы на высоком уровне.</a:t>
            </a:r>
            <a:endParaRPr lang="ru-RU" dirty="0"/>
          </a:p>
        </p:txBody>
      </p:sp>
      <p:pic>
        <p:nvPicPr>
          <p:cNvPr id="12" name="Picture 3" descr="E:\Фон для презентации\05 (1).jpg"/>
          <p:cNvPicPr>
            <a:picLocks noChangeAspect="1" noChangeArrowheads="1"/>
          </p:cNvPicPr>
          <p:nvPr/>
        </p:nvPicPr>
        <p:blipFill>
          <a:blip r:embed="rId2" cstate="print"/>
          <a:srcRect t="4470" b="4470"/>
          <a:stretch>
            <a:fillRect/>
          </a:stretch>
        </p:blipFill>
        <p:spPr bwMode="auto">
          <a:xfrm rot="863513">
            <a:off x="6516216" y="4653136"/>
            <a:ext cx="2202632" cy="18002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Речь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268761"/>
            <a:ext cx="4040188" cy="576064"/>
          </a:xfrm>
        </p:spPr>
        <p:txBody>
          <a:bodyPr/>
          <a:lstStyle/>
          <a:p>
            <a:pPr algn="r"/>
            <a:r>
              <a:rPr lang="ru-RU" dirty="0" smtClean="0"/>
              <a:t>Мальчики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На 4-6 месяцев позже начинают говорить, лучше удается поиск словесных ассоциаций.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Чаще встречаются нарушения звукопроизношения. </a:t>
            </a:r>
          </a:p>
          <a:p>
            <a:r>
              <a:rPr lang="ru-RU" dirty="0" smtClean="0"/>
              <a:t>Предпочитают понять заученное и выразить своё отношение.</a:t>
            </a:r>
          </a:p>
          <a:p>
            <a:r>
              <a:rPr lang="ru-RU" dirty="0" smtClean="0"/>
              <a:t>Охотнее слушают  тексты про всё, что связано с техникой, спортом, войнами.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196753"/>
            <a:ext cx="4041775" cy="648072"/>
          </a:xfrm>
        </p:spPr>
        <p:txBody>
          <a:bodyPr/>
          <a:lstStyle/>
          <a:p>
            <a:r>
              <a:rPr lang="ru-RU" dirty="0" smtClean="0"/>
              <a:t>Девочки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Лучше исполнительская сторона речи, скорость чтения, совершеннее правописание.</a:t>
            </a:r>
          </a:p>
          <a:p>
            <a:r>
              <a:rPr lang="ru-RU" dirty="0" smtClean="0"/>
              <a:t>Речь более эмоциональная, связная.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Предпочитает запомнить, а не понять. Склонны к ответам заученными фразами.</a:t>
            </a:r>
          </a:p>
          <a:p>
            <a:r>
              <a:rPr lang="ru-RU" dirty="0" smtClean="0"/>
              <a:t>Читательские интересы ориентированы на сферу их непосредственного бытия.</a:t>
            </a:r>
            <a:endParaRPr lang="ru-RU" dirty="0"/>
          </a:p>
        </p:txBody>
      </p:sp>
      <p:pic>
        <p:nvPicPr>
          <p:cNvPr id="1026" name="Picture 2" descr="F:\Фон для презентации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74605">
            <a:off x="967281" y="575494"/>
            <a:ext cx="1601813" cy="136815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7" name="Picture 3" descr="F:\Фон для презентации\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764704"/>
            <a:ext cx="1584176" cy="14401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Поведение  на  занятиях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Мальчики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Долго раскачиваются.</a:t>
            </a:r>
          </a:p>
          <a:p>
            <a:r>
              <a:rPr lang="ru-RU" dirty="0" smtClean="0"/>
              <a:t>Смотрят на стол, перед собой; если знают ответ – отвечают уверенно, задают вопросы ради получения информации.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Пик  работоспособности приходится на конец занятия.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Девочки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43438" y="2143116"/>
            <a:ext cx="4041775" cy="3951288"/>
          </a:xfrm>
        </p:spPr>
        <p:txBody>
          <a:bodyPr/>
          <a:lstStyle/>
          <a:p>
            <a:r>
              <a:rPr lang="ru-RU" dirty="0" smtClean="0"/>
              <a:t>Быстро набирают оптимальный уровень работоспособности.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Смотрят в лицо, ищут подтверждение.</a:t>
            </a:r>
          </a:p>
          <a:p>
            <a:r>
              <a:rPr lang="ru-RU" dirty="0" smtClean="0"/>
              <a:t>Ориентированы на отношения между людьми, задают вопросы с целью установления контакта.</a:t>
            </a:r>
            <a:endParaRPr lang="ru-RU" dirty="0"/>
          </a:p>
        </p:txBody>
      </p:sp>
      <p:pic>
        <p:nvPicPr>
          <p:cNvPr id="12" name="Picture 2" descr="E:\Фон для презентации\03.jpg"/>
          <p:cNvPicPr>
            <a:picLocks noChangeAspect="1" noChangeArrowheads="1"/>
          </p:cNvPicPr>
          <p:nvPr/>
        </p:nvPicPr>
        <p:blipFill>
          <a:blip r:embed="rId2" cstate="print"/>
          <a:srcRect t="3067" b="3067"/>
          <a:stretch>
            <a:fillRect/>
          </a:stretch>
        </p:blipFill>
        <p:spPr bwMode="auto">
          <a:xfrm rot="20558924">
            <a:off x="3143240" y="5286388"/>
            <a:ext cx="1616572" cy="115345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Picture 2" descr="E:\Фон для презентации\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6430">
            <a:off x="7388164" y="1249999"/>
            <a:ext cx="1581215" cy="12427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Игры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Мальчики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Игры мальчиков опираются на дальнее зрение, используют всё пространство.</a:t>
            </a:r>
          </a:p>
          <a:p>
            <a:r>
              <a:rPr lang="ru-RU" dirty="0" smtClean="0"/>
              <a:t>Им присущ исследовательский интерес.</a:t>
            </a:r>
          </a:p>
          <a:p>
            <a:r>
              <a:rPr lang="ru-RU" dirty="0" smtClean="0"/>
              <a:t>В играх берут на себя роли солдата, шофёра, лётчика.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Девочки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Игры девочек опираются на ближнее зрение, используют ограниченное пространство.</a:t>
            </a:r>
          </a:p>
          <a:p>
            <a:r>
              <a:rPr lang="ru-RU" dirty="0" smtClean="0"/>
              <a:t>Больше интересуются назначением, чем внутренним устройством.</a:t>
            </a:r>
          </a:p>
          <a:p>
            <a:r>
              <a:rPr lang="ru-RU" dirty="0" smtClean="0"/>
              <a:t>Охотно осваивают социальные роли.</a:t>
            </a:r>
            <a:endParaRPr lang="ru-RU" dirty="0"/>
          </a:p>
        </p:txBody>
      </p:sp>
      <p:pic>
        <p:nvPicPr>
          <p:cNvPr id="3076" name="Picture 4" descr="F:\Фон для презентации\0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98161">
            <a:off x="656214" y="498358"/>
            <a:ext cx="1573491" cy="12036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2" descr="E:\Фон для презентации\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5248">
            <a:off x="7120634" y="827159"/>
            <a:ext cx="1771930" cy="126086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Рисование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Мальчики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Главное – процесс рисования.</a:t>
            </a:r>
          </a:p>
          <a:p>
            <a:r>
              <a:rPr lang="ru-RU" dirty="0" smtClean="0"/>
              <a:t>Рисунки  действием.  Люди схематичны, но в движении.</a:t>
            </a:r>
          </a:p>
          <a:p>
            <a:r>
              <a:rPr lang="ru-RU" dirty="0" smtClean="0"/>
              <a:t>Не очень чувствительны к цветам и оттенкам, могут рисовать одним карандашом.</a:t>
            </a:r>
          </a:p>
          <a:p>
            <a:r>
              <a:rPr lang="ru-RU" dirty="0" smtClean="0"/>
              <a:t>Не склонны </a:t>
            </a:r>
            <a:r>
              <a:rPr lang="ru-RU" dirty="0" err="1" smtClean="0"/>
              <a:t>аппелировать</a:t>
            </a:r>
            <a:r>
              <a:rPr lang="ru-RU" dirty="0" smtClean="0"/>
              <a:t> к образцу.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Девочки </a:t>
            </a:r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Главное – качество рисунка.</a:t>
            </a:r>
          </a:p>
          <a:p>
            <a:r>
              <a:rPr lang="ru-RU" dirty="0" smtClean="0"/>
              <a:t>Изображают бытовые сюжеты, принцесс, себя.</a:t>
            </a:r>
          </a:p>
          <a:p>
            <a:r>
              <a:rPr lang="ru-RU" dirty="0" smtClean="0"/>
              <a:t>Очень чувствительны к цветам. Рисунки выразительны.</a:t>
            </a:r>
          </a:p>
          <a:p>
            <a:r>
              <a:rPr lang="ru-RU" dirty="0" smtClean="0"/>
              <a:t>Вырисовывают детали, но рисунки статичные, аккуратные.</a:t>
            </a:r>
          </a:p>
          <a:p>
            <a:r>
              <a:rPr lang="ru-RU" dirty="0" smtClean="0"/>
              <a:t>По образцу рисуют точнее.</a:t>
            </a:r>
          </a:p>
        </p:txBody>
      </p:sp>
      <p:pic>
        <p:nvPicPr>
          <p:cNvPr id="7" name="Picture 3" descr="F:\Фон для презентации\01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31550">
            <a:off x="7627518" y="965203"/>
            <a:ext cx="1302169" cy="88523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098" name="Picture 2" descr="F:\Фон для презентации\04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66845">
            <a:off x="1221904" y="406882"/>
            <a:ext cx="1697139" cy="109242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Восприятие  оценки  взрослого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Мальчики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Интересует суть оценки.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Для поддержки мальчика скажите: «Задание очень сложное, но ты справишься».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Спокойно относятся к похвале и порицанию.</a:t>
            </a:r>
          </a:p>
          <a:p>
            <a:r>
              <a:rPr lang="ru-RU" dirty="0" smtClean="0"/>
              <a:t>Менее самолюбивы и обидчивы.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Девочки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Им нельзя сразу говорить, что задание неверно выполнено.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Для поддержки девочки скажите: «Задание сложное, ты уже такое делала».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Близко принимают похвалу и порицание. Легко расстраиваются.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" name="Picture 2" descr="E:\Фон для презентации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86500">
            <a:off x="3442308" y="3289632"/>
            <a:ext cx="1581215" cy="12427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Советы  по  формированию  полового  самосознания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dirty="0" smtClean="0"/>
              <a:t>Впереди колонны ставить мальчика.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Спортивная одежда должна отражать половую принадлежность.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Вырабатывать красивую осанку, походку.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Учить держать себя при разговоре – сидеть, стоять – в соответствии с их полом.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 smtClean="0"/>
              <a:t>Вырабатывать мужественные качества у мальчиков, женственные – у девочек.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Picture 3" descr="F:\Фон для презентации\___20131119_1832406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1571604" y="2844224"/>
            <a:ext cx="6143668" cy="20005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Создание  игровых  уголков  для  мальчиков  и  девочек</a:t>
            </a: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Примерное  оборудование  уголка 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для  девочек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757758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Сундучок с предметами  женской одежды.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Шкатулка с украшениями.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Предметы «косметики», галантереи.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Картонные куклы с нарисованным «гардеробом».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Приспособления для рукоделия.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Журналы мод.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Зеркало.</a:t>
            </a:r>
            <a:endParaRPr lang="ru-RU" sz="2400" dirty="0"/>
          </a:p>
        </p:txBody>
      </p:sp>
      <p:pic>
        <p:nvPicPr>
          <p:cNvPr id="1026" name="Picture 2" descr="C:\Program Files\Microsoft Office\MEDIA\CAGCAT10\j018634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7741">
            <a:off x="6840393" y="3589870"/>
            <a:ext cx="1643074" cy="221457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30" name="Picture 6" descr="C:\Program Files\Microsoft Office\MEDIA\CAGCAT10\j022190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89550">
            <a:off x="4963827" y="3689894"/>
            <a:ext cx="1827886" cy="173644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Цель </a:t>
            </a:r>
            <a:r>
              <a:rPr lang="ru-RU" sz="3200" b="1" dirty="0" err="1" smtClean="0">
                <a:solidFill>
                  <a:srgbClr val="FF0000"/>
                </a:solidFill>
              </a:rPr>
              <a:t>гендерного</a:t>
            </a:r>
            <a:r>
              <a:rPr lang="ru-RU" sz="3200" b="1" dirty="0" smtClean="0">
                <a:solidFill>
                  <a:srgbClr val="FF0000"/>
                </a:solidFill>
              </a:rPr>
              <a:t> подхода в педагогике: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Воспитание детей разного </a:t>
            </a:r>
            <a:r>
              <a:rPr lang="ru-RU" sz="2400" dirty="0" err="1" smtClean="0"/>
              <a:t>пола,одинаково</a:t>
            </a:r>
            <a:r>
              <a:rPr lang="ru-RU" sz="2400" dirty="0" smtClean="0"/>
              <a:t> способных к самореализации и раскрытию своих потенциальных возможностей; </a:t>
            </a:r>
          </a:p>
          <a:p>
            <a:r>
              <a:rPr lang="ru-RU" sz="2400" i="1" dirty="0" smtClean="0">
                <a:solidFill>
                  <a:srgbClr val="FF0000"/>
                </a:solidFill>
              </a:rPr>
              <a:t>Повышение психологической компетенции педагогов </a:t>
            </a:r>
            <a:r>
              <a:rPr lang="ru-RU" sz="2400" dirty="0" smtClean="0"/>
              <a:t>дошкольного учреждения в вопросах </a:t>
            </a:r>
            <a:r>
              <a:rPr lang="ru-RU" sz="2400" dirty="0" err="1" smtClean="0"/>
              <a:t>гендера</a:t>
            </a:r>
            <a:r>
              <a:rPr lang="ru-RU" sz="2400" dirty="0" smtClean="0"/>
              <a:t>; </a:t>
            </a:r>
          </a:p>
          <a:p>
            <a:r>
              <a:rPr lang="ru-RU" sz="2400" dirty="0" smtClean="0"/>
              <a:t>Развитие интереса у педагогов к планированию образовательного процесса </a:t>
            </a:r>
            <a:r>
              <a:rPr lang="ru-RU" sz="2400" i="1" dirty="0" smtClean="0">
                <a:solidFill>
                  <a:srgbClr val="FF0000"/>
                </a:solidFill>
              </a:rPr>
              <a:t>с использованием дифференцированного подхода по половому признаку.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Примерное  оборудование  уголка  для  мальчиков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Предметы одежды, головные уборы.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Предметы галантереи.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Предметы мужского туалета и гигиены.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Мужские украшения.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Журналы, буклеты.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Телефон, часы.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Спортивные атрибуты.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Инструменты.</a:t>
            </a:r>
            <a:endParaRPr lang="ru-RU" sz="2400" dirty="0"/>
          </a:p>
        </p:txBody>
      </p:sp>
      <p:pic>
        <p:nvPicPr>
          <p:cNvPr id="33" name="Picture 2" descr="F:\Фон для презентации\0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09060">
            <a:off x="6708489" y="2759200"/>
            <a:ext cx="1697139" cy="109242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4" name="Picture 4" descr="F:\Фон для презентации\0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4531">
            <a:off x="6201774" y="3786000"/>
            <a:ext cx="1573491" cy="130785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5" name="Picture 3" descr="F:\Фон для презентации\01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62137">
            <a:off x="4487702" y="3640016"/>
            <a:ext cx="1731408" cy="120273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Ухтомский утверждает, что наука подходит к человеку </a:t>
            </a:r>
            <a:r>
              <a:rPr lang="ru-RU" b="1" dirty="0" smtClean="0"/>
              <a:t>не с теми инструментами</a:t>
            </a:r>
            <a:r>
              <a:rPr lang="ru-RU" dirty="0" smtClean="0"/>
              <a:t>.  Как известно, инструменты разрабатываются на определённых методологических основания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8288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Ухтомский утверждает, что наука подходит к человеку </a:t>
            </a:r>
            <a:r>
              <a:rPr lang="ru-RU" b="1" dirty="0" smtClean="0"/>
              <a:t>не с теми инструментами</a:t>
            </a:r>
            <a:r>
              <a:rPr lang="ru-RU" dirty="0" smtClean="0"/>
              <a:t>.  Как известно, инструменты разрабатываются на определённых методологических основания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Подход к решению проблемы: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Построение измерителя социальных отношений в парном взаимодействии на основе модели </a:t>
            </a:r>
            <a:r>
              <a:rPr lang="ru-RU" dirty="0" err="1" smtClean="0"/>
              <a:t>хронотопа</a:t>
            </a:r>
            <a:r>
              <a:rPr lang="ru-RU" dirty="0" smtClean="0"/>
              <a:t> А.А.Ухтомского</a:t>
            </a:r>
          </a:p>
          <a:p>
            <a:endParaRPr lang="ru-RU" dirty="0" smtClean="0"/>
          </a:p>
          <a:p>
            <a:r>
              <a:rPr lang="ru-RU" dirty="0" smtClean="0"/>
              <a:t>Программно-методический комплекс «Социомониторинг Сервис»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171700" y="333375"/>
            <a:ext cx="6378575" cy="11509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Тимофей 5,5 лет</a:t>
            </a:r>
          </a:p>
        </p:txBody>
      </p:sp>
      <p:pic>
        <p:nvPicPr>
          <p:cNvPr id="26627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84313"/>
            <a:ext cx="3887788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9363" y="1484313"/>
            <a:ext cx="3833812" cy="476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187450" y="5445125"/>
            <a:ext cx="1439863" cy="6477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позиция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30838" y="5472113"/>
            <a:ext cx="1439862" cy="6477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структура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171700" y="333375"/>
            <a:ext cx="6378575" cy="11509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Тимофей 5,5 лет</a:t>
            </a:r>
          </a:p>
        </p:txBody>
      </p:sp>
      <p:pic>
        <p:nvPicPr>
          <p:cNvPr id="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6712"/>
            <a:ext cx="63373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2150"/>
            <a:ext cx="8229600" cy="9842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b="1" dirty="0" smtClean="0">
                <a:solidFill>
                  <a:srgbClr val="FFFF00"/>
                </a:solidFill>
              </a:rPr>
              <a:t>  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без души и помыслов высоких живых путей от сердца к сердцу нет!</a:t>
            </a:r>
          </a:p>
        </p:txBody>
      </p:sp>
      <p:pic>
        <p:nvPicPr>
          <p:cNvPr id="28675" name="Picture 5" descr="f_744474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676400"/>
            <a:ext cx="7239000" cy="4419600"/>
          </a:xfr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Опыт народной педагогики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cale_12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484784"/>
            <a:ext cx="3985214" cy="5174035"/>
          </a:xfrm>
        </p:spPr>
      </p:pic>
      <p:pic>
        <p:nvPicPr>
          <p:cNvPr id="16386" name="Picture 2" descr="https://avatars.mds.yandex.net/get-zen_doc/1549204/pub_5e49861507349e4ee4369bad_5e498a75cc6d233fd0f6ac9e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4392488" cy="52186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1764 г. Институт благородных девиц (Смольный)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ic.pics.livejournal.com/watermelon83/60539528/9983858/9983858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351156" cy="5085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«Если педагогика хочет воспитатель человека во всех отношениях, то она должна прежде узнать его во всех отношениях»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im0-tub-ru.yandex.net/i?id=f45a51f454c12b35a3edb2bc13d2f0c0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073" y="1628800"/>
            <a:ext cx="7957391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«Бесполая педагогика обречена на провал»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lid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2132856"/>
            <a:ext cx="6042485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«Недопустимо воспитание оптом»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«Для того чтобы воспитывать настоящих мужчин, нужно воспитывать настоящих женщин»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«Воспитание словом самое сложное и самое трудное, что есть в педагогике» В.А. Сухомлинский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s://fb.ru/misc/i/gallery/29368/2528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72816"/>
            <a:ext cx="6552728" cy="4421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последствия </a:t>
            </a:r>
            <a:r>
              <a:rPr lang="ru-RU" dirty="0" smtClean="0"/>
              <a:t>«бесполого воспитания», проявляющиеся в неспособности подрастающего поколения успешно выполнять социальные общественные и семейные роли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1412</Words>
  <Application>Microsoft Office PowerPoint</Application>
  <PresentationFormat>Экран (4:3)</PresentationFormat>
  <Paragraphs>218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Тема Office</vt:lpstr>
      <vt:lpstr>1_Специальное оформление</vt:lpstr>
      <vt:lpstr>Специальное оформление</vt:lpstr>
      <vt:lpstr>Диаграмма</vt:lpstr>
      <vt:lpstr>   мастер -класс :  «Поиск новых форматов взаимодействия науки и практики. Реализация гендерного подхода в образовании» 17.02.2022 года </vt:lpstr>
      <vt:lpstr> Что такое «пол» и «гендер»?  </vt:lpstr>
      <vt:lpstr>Цель гендерного подхода в педагогике: </vt:lpstr>
      <vt:lpstr>Опыт народной педагогики</vt:lpstr>
      <vt:lpstr>1764 г. Институт благородных девиц (Смольный)</vt:lpstr>
      <vt:lpstr>«Если педагогика хочет воспитатель человека во всех отношениях, то она должна прежде узнать его во всех отношениях» </vt:lpstr>
      <vt:lpstr>«Бесполая педагогика обречена на провал»</vt:lpstr>
      <vt:lpstr>«Недопустимо воспитание оптом» «Для того чтобы воспитывать настоящих мужчин, нужно воспитывать настоящих женщин» «Воспитание словом самое сложное и самое трудное, что есть в педагогике» В.А. Сухомлинский</vt:lpstr>
      <vt:lpstr>Слайд 9</vt:lpstr>
      <vt:lpstr>«Женское лицо» российского образования </vt:lpstr>
      <vt:lpstr>Этапы  формирования  полового  самосознания  детей</vt:lpstr>
      <vt:lpstr>I этап – от рождения до 3 лет</vt:lpstr>
      <vt:lpstr>II этап – от 3 до 4 лет</vt:lpstr>
      <vt:lpstr>III  этап – от 4 до 6 лет</vt:lpstr>
      <vt:lpstr>IV  этап – от 6 до 7 лет</vt:lpstr>
      <vt:lpstr>Слайд 16</vt:lpstr>
      <vt:lpstr>           Анатомо-физиологические особенности</vt:lpstr>
      <vt:lpstr>Характеристика  личности.</vt:lpstr>
      <vt:lpstr>Эмоции</vt:lpstr>
      <vt:lpstr>Общение</vt:lpstr>
      <vt:lpstr>Умственная  деятельность</vt:lpstr>
      <vt:lpstr>Речь</vt:lpstr>
      <vt:lpstr>Поведение  на  занятиях</vt:lpstr>
      <vt:lpstr>Игры</vt:lpstr>
      <vt:lpstr>Рисование</vt:lpstr>
      <vt:lpstr>Восприятие  оценки  взрослого</vt:lpstr>
      <vt:lpstr>Советы  по  формированию  полового  самосознания</vt:lpstr>
      <vt:lpstr>Слайд 28</vt:lpstr>
      <vt:lpstr>Примерное  оборудование  уголка   для  девочек</vt:lpstr>
      <vt:lpstr>Примерное  оборудование  уголка  для  мальчиков</vt:lpstr>
      <vt:lpstr>Подход к решению проблемы:</vt:lpstr>
      <vt:lpstr>Тимофей 5,5 лет</vt:lpstr>
      <vt:lpstr>Тимофей 5,5 лет</vt:lpstr>
      <vt:lpstr>  Но без души и помыслов высоких живых путей от сердца к сердцу нет!</vt:lpstr>
    </vt:vector>
  </TitlesOfParts>
  <Company>инфотелл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61</cp:revision>
  <dcterms:created xsi:type="dcterms:W3CDTF">2014-05-19T08:34:25Z</dcterms:created>
  <dcterms:modified xsi:type="dcterms:W3CDTF">2022-02-16T13:04:31Z</dcterms:modified>
</cp:coreProperties>
</file>