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73" r:id="rId3"/>
    <p:sldId id="261" r:id="rId4"/>
    <p:sldId id="262" r:id="rId5"/>
    <p:sldId id="263" r:id="rId6"/>
    <p:sldId id="259" r:id="rId7"/>
    <p:sldId id="264" r:id="rId8"/>
    <p:sldId id="267" r:id="rId9"/>
    <p:sldId id="266" r:id="rId10"/>
    <p:sldId id="269" r:id="rId11"/>
    <p:sldId id="272" r:id="rId12"/>
    <p:sldId id="270" r:id="rId13"/>
    <p:sldId id="268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483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48AF2-48D6-4B95-A605-158FE9068E2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9895313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ownloads\фо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" y="-108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ФОРУМ\2015\2015\лого, макеты\логотип форум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060" y="811108"/>
            <a:ext cx="4320480" cy="2132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97757" y="236085"/>
            <a:ext cx="7348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Департамент образования мэрии города Ярославля</a:t>
            </a:r>
            <a:endParaRPr lang="ru-RU" sz="2000" b="1" dirty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27901" y="3217263"/>
            <a:ext cx="754244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Воспитываем вместе: </a:t>
            </a:r>
            <a:endParaRPr lang="en-US" sz="2800" b="1" dirty="0" smtClean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успешные практики – успешные дети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МДОУ «Детский сад № 182»</a:t>
            </a:r>
          </a:p>
          <a:p>
            <a:pPr algn="ctr"/>
            <a:endParaRPr lang="ru-RU" sz="2800" b="1" dirty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2429" y="6381328"/>
            <a:ext cx="1079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2018</a:t>
            </a:r>
            <a:endParaRPr lang="ru-RU" sz="2800" b="1" dirty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17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altLang="ru-RU" smtClean="0"/>
          </a:p>
        </p:txBody>
      </p:sp>
      <p:pic>
        <p:nvPicPr>
          <p:cNvPr id="35843" name="Объект 4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59338" y="1052736"/>
            <a:ext cx="3954462" cy="4995639"/>
          </a:xfrm>
          <a:prstGeom prst="rect">
            <a:avLst/>
          </a:prstGeom>
        </p:spPr>
      </p:pic>
      <p:pic>
        <p:nvPicPr>
          <p:cNvPr id="3584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50" y="1052736"/>
            <a:ext cx="3960813" cy="5054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 стрелкой 6"/>
          <p:cNvCxnSpPr/>
          <p:nvPr/>
        </p:nvCxnSpPr>
        <p:spPr>
          <a:xfrm flipV="1">
            <a:off x="2700338" y="3213100"/>
            <a:ext cx="4679950" cy="57626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1042988" y="5229225"/>
            <a:ext cx="1657350" cy="647700"/>
          </a:xfrm>
          <a:prstGeom prst="round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Старшая  группа </a:t>
            </a:r>
          </a:p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 2017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226050" y="5276850"/>
            <a:ext cx="1655763" cy="6477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Подготовительная   группа </a:t>
            </a:r>
          </a:p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Декабрь 2017 </a:t>
            </a:r>
          </a:p>
        </p:txBody>
      </p:sp>
    </p:spTree>
    <p:extLst>
      <p:ext uri="{BB962C8B-B14F-4D97-AF65-F5344CB8AC3E}">
        <p14:creationId xmlns:p14="http://schemas.microsoft.com/office/powerpoint/2010/main" val="198017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250" y="260350"/>
            <a:ext cx="6378575" cy="1293813"/>
          </a:xfrm>
        </p:spPr>
        <p:txBody>
          <a:bodyPr/>
          <a:lstStyle/>
          <a:p>
            <a:pPr algn="ctr">
              <a:defRPr/>
            </a:pPr>
            <a:r>
              <a:rPr lang="ru-RU" sz="2000" b="1" dirty="0" smtClean="0"/>
              <a:t>Группа «Солнышко» декабрь 2017</a:t>
            </a:r>
            <a:endParaRPr lang="ru-RU" sz="2000" b="1" dirty="0"/>
          </a:p>
        </p:txBody>
      </p:sp>
      <p:sp>
        <p:nvSpPr>
          <p:cNvPr id="36867" name="Объект 2"/>
          <p:cNvSpPr>
            <a:spLocks noGrp="1"/>
          </p:cNvSpPr>
          <p:nvPr>
            <p:ph idx="4294967295"/>
          </p:nvPr>
        </p:nvSpPr>
        <p:spPr>
          <a:xfrm>
            <a:off x="593725" y="2193925"/>
            <a:ext cx="7956550" cy="4070350"/>
          </a:xfrm>
          <a:prstGeom prst="rect">
            <a:avLst/>
          </a:prstGeom>
        </p:spPr>
        <p:txBody>
          <a:bodyPr/>
          <a:lstStyle/>
          <a:p>
            <a:endParaRPr lang="ru-RU" altLang="ru-RU" smtClean="0"/>
          </a:p>
        </p:txBody>
      </p:sp>
      <p:pic>
        <p:nvPicPr>
          <p:cNvPr id="36868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412875"/>
            <a:ext cx="6337300" cy="453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555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1116013" y="763588"/>
            <a:ext cx="7434262" cy="1293812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Маша 5,5 лет  декабрь 2017 </a:t>
            </a:r>
          </a:p>
        </p:txBody>
      </p:sp>
      <p:pic>
        <p:nvPicPr>
          <p:cNvPr id="38915" name="Объект 4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852613"/>
            <a:ext cx="4176712" cy="4195762"/>
          </a:xfrm>
          <a:prstGeom prst="rect">
            <a:avLst/>
          </a:prstGeom>
        </p:spPr>
      </p:pic>
      <p:pic>
        <p:nvPicPr>
          <p:cNvPr id="38916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625" y="1882775"/>
            <a:ext cx="40195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900113" y="5084763"/>
            <a:ext cx="1439862" cy="64770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позиция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95875" y="5084763"/>
            <a:ext cx="1708150" cy="64770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структура</a:t>
            </a:r>
          </a:p>
        </p:txBody>
      </p:sp>
    </p:spTree>
    <p:extLst>
      <p:ext uri="{BB962C8B-B14F-4D97-AF65-F5344CB8AC3E}">
        <p14:creationId xmlns:p14="http://schemas.microsoft.com/office/powerpoint/2010/main" val="279738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6013" y="763588"/>
            <a:ext cx="7434262" cy="1293812"/>
          </a:xfrm>
        </p:spPr>
        <p:txBody>
          <a:bodyPr/>
          <a:lstStyle/>
          <a:p>
            <a:pPr algn="ctr">
              <a:defRPr/>
            </a:pPr>
            <a:r>
              <a:rPr lang="ru-RU" sz="2800" dirty="0" smtClean="0"/>
              <a:t>Социализация</a:t>
            </a:r>
            <a:endParaRPr lang="ru-RU" sz="2800" dirty="0"/>
          </a:p>
        </p:txBody>
      </p:sp>
      <p:sp>
        <p:nvSpPr>
          <p:cNvPr id="32771" name="Объект 2"/>
          <p:cNvSpPr>
            <a:spLocks noGrp="1"/>
          </p:cNvSpPr>
          <p:nvPr>
            <p:ph idx="4294967295"/>
          </p:nvPr>
        </p:nvSpPr>
        <p:spPr>
          <a:xfrm>
            <a:off x="593725" y="2193925"/>
            <a:ext cx="7956550" cy="4070350"/>
          </a:xfrm>
          <a:prstGeom prst="rect">
            <a:avLst/>
          </a:prstGeom>
        </p:spPr>
        <p:txBody>
          <a:bodyPr/>
          <a:lstStyle/>
          <a:p>
            <a:r>
              <a:rPr lang="ru-RU" altLang="ru-RU" smtClean="0"/>
              <a:t> Адаптация + Индивидуализация</a:t>
            </a:r>
          </a:p>
          <a:p>
            <a:endParaRPr lang="ru-RU" altLang="ru-RU" smtClean="0"/>
          </a:p>
        </p:txBody>
      </p:sp>
      <p:pic>
        <p:nvPicPr>
          <p:cNvPr id="32772" name="Picture 6" descr="http://dob.1september.ru/2001/12/2_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EBCF"/>
              </a:clrFrom>
              <a:clrTo>
                <a:srgbClr val="F6EBC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716338"/>
            <a:ext cx="3248025" cy="238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4" descr="http://rumagic.com/ru_zar/sci_psychology/svirskaya/0/i_05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924175"/>
            <a:ext cx="4608512" cy="214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202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692150"/>
            <a:ext cx="8496944" cy="1152674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ru-RU" altLang="ru-RU" b="1" dirty="0" smtClean="0">
                <a:solidFill>
                  <a:srgbClr val="FFFF00"/>
                </a:solidFill>
              </a:rPr>
              <a:t>  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без души и помыслов высоких живых путей от сердца к сердцу нет!</a:t>
            </a:r>
          </a:p>
        </p:txBody>
      </p:sp>
      <p:pic>
        <p:nvPicPr>
          <p:cNvPr id="39939" name="Picture 5" descr="f_7444743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2060848"/>
            <a:ext cx="7239000" cy="4035152"/>
          </a:xfrm>
        </p:spPr>
      </p:pic>
    </p:spTree>
    <p:extLst>
      <p:ext uri="{BB962C8B-B14F-4D97-AF65-F5344CB8AC3E}">
        <p14:creationId xmlns:p14="http://schemas.microsoft.com/office/powerpoint/2010/main" val="28041495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237312"/>
            <a:ext cx="6512511" cy="2880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548680"/>
            <a:ext cx="8784976" cy="597666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МДОУ «Детский сад № 182»</a:t>
            </a:r>
          </a:p>
          <a:p>
            <a:pPr marL="45720" indent="0" algn="ctr">
              <a:buNone/>
            </a:pP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4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r>
              <a:rPr lang="ru-RU" sz="4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«Информационное обеспечение управленческой деятельности в сфере социальных рисков»</a:t>
            </a:r>
          </a:p>
          <a:p>
            <a:pPr marL="45720" indent="0" algn="ctr">
              <a:buNone/>
            </a:pP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Горшкова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О.А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Кругом С.В., старший воспитатель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Пестова Светлана Вадимовна</a:t>
            </a: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096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2924944"/>
            <a:ext cx="7027183" cy="2590224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i="1" dirty="0" smtClean="0">
                <a:solidFill>
                  <a:schemeClr val="tx1"/>
                </a:solidFill>
              </a:rPr>
              <a:t>Информационно аналитическая деятельность- инструмент управления дошкольным учреждением</a:t>
            </a:r>
            <a:br>
              <a:rPr lang="ru-RU" sz="1800" i="1" dirty="0" smtClean="0">
                <a:solidFill>
                  <a:schemeClr val="tx1"/>
                </a:solidFill>
              </a:rPr>
            </a:br>
            <a:r>
              <a:rPr lang="ru-RU" sz="1800" u="sng" dirty="0" smtClean="0">
                <a:solidFill>
                  <a:schemeClr val="tx1"/>
                </a:solidFill>
              </a:rPr>
              <a:t>(Достоверность, полнота и конкретность)</a:t>
            </a:r>
            <a:br>
              <a:rPr lang="ru-RU" sz="1800" u="sng" dirty="0" smtClean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Социальный риск  это особенности социализации и адаптации личности в современном обществе.</a:t>
            </a:r>
            <a:r>
              <a:rPr lang="ru-RU" sz="1800" u="sng" dirty="0" smtClean="0">
                <a:solidFill>
                  <a:schemeClr val="tx1"/>
                </a:solidFill>
              </a:rPr>
              <a:t> </a:t>
            </a:r>
            <a:endParaRPr lang="ru-RU" sz="1800" u="sng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476672"/>
            <a:ext cx="7533456" cy="5256584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МДОУ «Детский сад № 182»</a:t>
            </a:r>
          </a:p>
          <a:p>
            <a:pPr marL="45720" indent="0" algn="ctr">
              <a:buNone/>
            </a:pP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заведующий    Горшкова О.А.</a:t>
            </a:r>
          </a:p>
          <a:p>
            <a:pPr marL="45720" indent="0" algn="ctr"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«Информационное обеспечение управленческой деятельности в сфере социальных рисков»</a:t>
            </a:r>
          </a:p>
          <a:p>
            <a:pPr marL="45720" indent="0" algn="ctr">
              <a:buNone/>
            </a:pP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85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refleader.ru/files/0/0f912341714e827714fa62395ca22923.html_files/0.png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31838"/>
            <a:ext cx="7272808" cy="49294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565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89440" cy="5433784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3200" b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Стадии </a:t>
            </a:r>
            <a:r>
              <a:rPr lang="ru-RU" sz="3200" b="1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управления:</a:t>
            </a:r>
          </a:p>
          <a:p>
            <a:pPr marL="4572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Выявление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 и возможностей, установление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критериев</a:t>
            </a:r>
          </a:p>
          <a:p>
            <a:pPr marL="4572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Точное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проблем 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возможностей</a:t>
            </a:r>
          </a:p>
          <a:p>
            <a:pPr marL="4572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Принятие решения</a:t>
            </a:r>
          </a:p>
          <a:p>
            <a:pPr marL="4572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Исполнение</a:t>
            </a:r>
          </a:p>
          <a:p>
            <a:pPr marL="4572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Контроль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</a:t>
            </a:r>
          </a:p>
        </p:txBody>
      </p:sp>
    </p:spTree>
    <p:extLst>
      <p:ext uri="{BB962C8B-B14F-4D97-AF65-F5344CB8AC3E}">
        <p14:creationId xmlns:p14="http://schemas.microsoft.com/office/powerpoint/2010/main" val="243076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692696"/>
            <a:ext cx="7920880" cy="5688632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«Социально </a:t>
            </a:r>
            <a:r>
              <a:rPr lang="ru-RU" alt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педагогическое проектирование как фактор формирования ключевых педагогических компетенций  </a:t>
            </a: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том числе для работы с детьми с особыми потребностями</a:t>
            </a:r>
            <a:r>
              <a:rPr lang="ru-RU" altLang="ru-RU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)»</a:t>
            </a: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ru-RU" alt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Социально-педагогическое проектирование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средство решения проблем повышения качества образования и развития инновационной деятельности, культуры управленческого труда руководителя дошкольного учреждения, методологической и методической подготовки педагога и педагога-методиста к обучению и воспитанию дошкольника, а также развитию разнообразных форм взаимодействия детского сада и социокультурной среды в регионально-муниципальном образовательном пространстве.</a:t>
            </a: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626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609600" y="404813"/>
            <a:ext cx="7850188" cy="1079500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buNone/>
              <a:defRPr/>
            </a:pPr>
            <a:r>
              <a:rPr lang="ru-RU" alt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ru-RU" sz="2800" b="1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ОЦЕНКИ </a:t>
            </a:r>
            <a:r>
              <a:rPr lang="ru-RU" altLang="ru-RU" sz="2800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altLang="ru-RU" sz="2800" b="1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 КВАЛИФИКАЦИИ </a:t>
            </a:r>
            <a:r>
              <a:rPr lang="ru-RU" alt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8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3" name="Содержимое 2"/>
          <p:cNvSpPr>
            <a:spLocks noGrp="1"/>
          </p:cNvSpPr>
          <p:nvPr>
            <p:ph idx="4294967295"/>
          </p:nvPr>
        </p:nvSpPr>
        <p:spPr>
          <a:xfrm>
            <a:off x="609600" y="1412875"/>
            <a:ext cx="8283575" cy="5184775"/>
          </a:xfrm>
          <a:prstGeom prst="rect">
            <a:avLst/>
          </a:prstGeom>
        </p:spPr>
        <p:txBody>
          <a:bodyPr/>
          <a:lstStyle/>
          <a:p>
            <a:pPr marL="0" indent="0" algn="ctr" eaLnBrk="1" hangingPunct="1">
              <a:buFont typeface="Wingdings 3" panose="05040102010807070707" pitchFamily="18" charset="2"/>
              <a:buNone/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НАУКИ РОССИЙСКОЙ ФЕДЕРАЦИИ</a:t>
            </a:r>
          </a:p>
          <a:p>
            <a:pPr marL="0" indent="0" algn="ctr" eaLnBrk="1" hangingPunct="1">
              <a:buFont typeface="Wingdings 3" panose="05040102010807070707" pitchFamily="18" charset="2"/>
              <a:buNone/>
              <a:defRPr/>
            </a:pPr>
            <a:endParaRPr lang="ru-RU" alt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eaLnBrk="1" hangingPunct="1">
              <a:buNone/>
              <a:defRPr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проекта: В.Д.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Шадриков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 академик РАО, доктор психологических наук, профессор, директор института содержания образования НИУ-ВШЭ. </a:t>
            </a:r>
          </a:p>
          <a:p>
            <a:pPr marL="45720" indent="0" eaLnBrk="1" hangingPunct="1">
              <a:buNone/>
              <a:defRPr/>
            </a:pP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eaLnBrk="1" hangingPunct="1">
              <a:buNone/>
              <a:defRPr/>
            </a:pP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Соруководители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проекта: А.В. Карпов – член-корреспондент РАО, д. психол. наук, профессор, декан ф-та психологии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ЯрГУ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им. П.Г. Демидова, зав. кафедрой психологии труда и организационной психологии; И.В. Кузнецова -  канд. психол. наук,  директор ГОУ ЯО Центр «Ресурс». 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ru-RU" altLang="ru-RU" sz="2400" dirty="0" smtClean="0"/>
          </a:p>
          <a:p>
            <a:pPr eaLnBrk="1" hangingPunct="1">
              <a:defRPr/>
            </a:pPr>
            <a:endParaRPr lang="ru-RU" alt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>
          <a:xfrm>
            <a:off x="6958013" y="6742113"/>
            <a:ext cx="1935162" cy="115887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33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2171700" y="692150"/>
            <a:ext cx="6378575" cy="71438"/>
          </a:xfrm>
        </p:spPr>
        <p:txBody>
          <a:bodyPr>
            <a:normAutofit fontScale="90000"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31747" name="Объект 2"/>
          <p:cNvSpPr>
            <a:spLocks noGrp="1"/>
          </p:cNvSpPr>
          <p:nvPr>
            <p:ph idx="4294967295"/>
          </p:nvPr>
        </p:nvSpPr>
        <p:spPr>
          <a:xfrm>
            <a:off x="593725" y="836613"/>
            <a:ext cx="7956550" cy="54276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endParaRPr lang="ru-RU" altLang="ru-RU" sz="1800" b="1" dirty="0" smtClean="0"/>
          </a:p>
          <a:p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 «</a:t>
            </a:r>
            <a:r>
              <a:rPr lang="ru-RU" alt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Социомониторинг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 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предназначен для осуществления систематического наблюдения за состоянием социальных процессов, стихийно формирующихся  в организованных группах людей всех возрастов (начиная с 3.5 лет).</a:t>
            </a:r>
          </a:p>
          <a:p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измерения 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множественные количественные и качественные данные, в виде элементарных первичных значений и, прошедших математико-статистическую обработку, эмпирических данных  (в понимании В.И. Вернадского), когнитивных компьютерных графических представлений, моделирующих состояние 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надиндивидуальных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организационных структур,  стихийно формируемых в институциональных группах людей разного типа. </a:t>
            </a:r>
          </a:p>
        </p:txBody>
      </p:sp>
    </p:spTree>
    <p:extLst>
      <p:ext uri="{BB962C8B-B14F-4D97-AF65-F5344CB8AC3E}">
        <p14:creationId xmlns:p14="http://schemas.microsoft.com/office/powerpoint/2010/main" val="11648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3725" y="763588"/>
            <a:ext cx="8226425" cy="561774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Воспитанники (</a:t>
            </a:r>
            <a:r>
              <a:rPr lang="ru-RU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особенными потребностями)</a:t>
            </a:r>
            <a:endParaRPr lang="ru-RU" sz="32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93725" y="1916113"/>
            <a:ext cx="7956550" cy="43481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ОВЗ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особыми образовательными потребностями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нарушениями отношений в семье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поведенческими особенностями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Одаренные дети</a:t>
            </a:r>
          </a:p>
          <a:p>
            <a:pPr>
              <a:defRPr/>
            </a:pPr>
            <a:r>
              <a:rPr lang="ru-RU" sz="2400" b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в ЗОНЕ ДЕЗОДАПТАЦИИ</a:t>
            </a:r>
            <a:endParaRPr lang="ru-RU" sz="2400" b="1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51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604</TotalTime>
  <Words>342</Words>
  <Application>Microsoft Office PowerPoint</Application>
  <PresentationFormat>Экран (4:3)</PresentationFormat>
  <Paragraphs>54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Georgia</vt:lpstr>
      <vt:lpstr>Times New Roman</vt:lpstr>
      <vt:lpstr>Trebuchet MS</vt:lpstr>
      <vt:lpstr>Wingdings 3</vt:lpstr>
      <vt:lpstr>Воздушный поток</vt:lpstr>
      <vt:lpstr>Презентация PowerPoint</vt:lpstr>
      <vt:lpstr>Презентация PowerPoint</vt:lpstr>
      <vt:lpstr>Информационно аналитическая деятельность- инструмент управления дошкольным учреждением (Достоверность, полнота и конкретность) Социальный риск  это особенности социализации и адаптации личности в современном обществе. </vt:lpstr>
      <vt:lpstr>Презентация PowerPoint</vt:lpstr>
      <vt:lpstr>Презентация PowerPoint</vt:lpstr>
      <vt:lpstr>Презентация PowerPoint</vt:lpstr>
      <vt:lpstr>    МЕТОДИКА ОЦЕНКИ          УРОВНЯ  КВАЛИФИКАЦИИ  </vt:lpstr>
      <vt:lpstr>Презентация PowerPoint</vt:lpstr>
      <vt:lpstr>Воспитанники ( с особенными потребностями)</vt:lpstr>
      <vt:lpstr>Презентация PowerPoint</vt:lpstr>
      <vt:lpstr>Группа «Солнышко» декабрь 2017</vt:lpstr>
      <vt:lpstr>Маша 5,5 лет  декабрь 2017 </vt:lpstr>
      <vt:lpstr>Социализация</vt:lpstr>
      <vt:lpstr>  Но без души и помыслов высоких живых путей от сердца к сердцу нет!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RePack by Diakov</cp:lastModifiedBy>
  <cp:revision>20</cp:revision>
  <dcterms:created xsi:type="dcterms:W3CDTF">2018-03-20T07:02:41Z</dcterms:created>
  <dcterms:modified xsi:type="dcterms:W3CDTF">2018-03-29T08:07:50Z</dcterms:modified>
</cp:coreProperties>
</file>