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3" r:id="rId2"/>
    <p:sldId id="359" r:id="rId3"/>
    <p:sldId id="360" r:id="rId4"/>
    <p:sldId id="319" r:id="rId5"/>
    <p:sldId id="320" r:id="rId6"/>
    <p:sldId id="321" r:id="rId7"/>
    <p:sldId id="297" r:id="rId8"/>
    <p:sldId id="298" r:id="rId9"/>
    <p:sldId id="323" r:id="rId10"/>
    <p:sldId id="299" r:id="rId11"/>
    <p:sldId id="301" r:id="rId12"/>
    <p:sldId id="302" r:id="rId13"/>
    <p:sldId id="324" r:id="rId14"/>
    <p:sldId id="303" r:id="rId15"/>
    <p:sldId id="306" r:id="rId16"/>
    <p:sldId id="307" r:id="rId17"/>
    <p:sldId id="308" r:id="rId18"/>
    <p:sldId id="325" r:id="rId19"/>
    <p:sldId id="326" r:id="rId20"/>
    <p:sldId id="327" r:id="rId21"/>
    <p:sldId id="328" r:id="rId22"/>
    <p:sldId id="361" r:id="rId23"/>
    <p:sldId id="329" r:id="rId24"/>
    <p:sldId id="335" r:id="rId25"/>
    <p:sldId id="336" r:id="rId26"/>
    <p:sldId id="330" r:id="rId27"/>
    <p:sldId id="338" r:id="rId28"/>
    <p:sldId id="339" r:id="rId29"/>
    <p:sldId id="340" r:id="rId30"/>
    <p:sldId id="341" r:id="rId31"/>
    <p:sldId id="342" r:id="rId32"/>
    <p:sldId id="343" r:id="rId33"/>
    <p:sldId id="344" r:id="rId34"/>
    <p:sldId id="345" r:id="rId35"/>
    <p:sldId id="346" r:id="rId36"/>
    <p:sldId id="347" r:id="rId37"/>
    <p:sldId id="348" r:id="rId38"/>
    <p:sldId id="349" r:id="rId39"/>
    <p:sldId id="350" r:id="rId40"/>
    <p:sldId id="351" r:id="rId41"/>
    <p:sldId id="352" r:id="rId42"/>
    <p:sldId id="353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CCF0"/>
    <a:srgbClr val="FFFFB3"/>
    <a:srgbClr val="FFFF61"/>
    <a:srgbClr val="CCFFFF"/>
    <a:srgbClr val="A5C4E9"/>
    <a:srgbClr val="83AEE1"/>
    <a:srgbClr val="F8A45E"/>
    <a:srgbClr val="FFFF4B"/>
    <a:srgbClr val="BCE292"/>
    <a:srgbClr val="FF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660"/>
  </p:normalViewPr>
  <p:slideViewPr>
    <p:cSldViewPr>
      <p:cViewPr varScale="1">
        <p:scale>
          <a:sx n="72" d="100"/>
          <a:sy n="72" d="100"/>
        </p:scale>
        <p:origin x="142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 образования и воспитания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показатели результативности работы ДОУ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AC-402D-A766-3A109BE61CC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ИС, ВС в ДОУ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показатели результативности работы ДОУ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0AC-402D-A766-3A109BE61CC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эффективность воспитания и обучения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показатели результативности работы ДОУ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0AC-402D-A766-3A109BE61CC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система мониторинга качества образования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показатели результативности работы ДОУ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0AC-402D-A766-3A109BE61CC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реализация социального заказа в ОП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показатели результативности работы ДОУ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0AC-402D-A766-3A109BE61CC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ресурсное обеспечение деятельности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показатели результативности работы ДОУ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0AC-402D-A766-3A109BE61CC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безопасность воспитанников, эффективность оздоровления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показатели результативности работы ДОУ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0AC-402D-A766-3A109BE61CC7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социальное партнерство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показатели результативности работы ДОУ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10AC-402D-A766-3A109BE61CC7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отношение родителей и воспитанников к ДОУ 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показатели результативности работы ДОУ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0AC-402D-A766-3A109BE61CC7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управление качеством образования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показатели результативности работы ДОУ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10AC-402D-A766-3A109BE61C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5686112"/>
        <c:axId val="295686504"/>
        <c:axId val="0"/>
      </c:bar3DChart>
      <c:catAx>
        <c:axId val="295686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5686504"/>
        <c:crosses val="autoZero"/>
        <c:auto val="1"/>
        <c:lblAlgn val="ctr"/>
        <c:lblOffset val="100"/>
        <c:noMultiLvlLbl val="0"/>
      </c:catAx>
      <c:valAx>
        <c:axId val="295686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568611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629DD5-9EFB-469C-B653-8548FA1DD6B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4D427F-76C9-483E-8359-E44D947FFF74}">
      <dgm:prSet phldrT="[Текст]" custT="1"/>
      <dgm:spPr>
        <a:solidFill>
          <a:srgbClr val="CCFFFF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I этап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 - </a:t>
          </a:r>
          <a:r>
            <a: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создание рабочей группы по 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      мониторингу, приказ по ДОУ</a:t>
          </a:r>
          <a:endParaRPr lang="ru-RU" sz="24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7870D0A-7918-488C-AD7B-0DC5D218E684}" type="parTrans" cxnId="{6C1B0C7F-456A-4A22-8DA9-5D53AB7BB639}">
      <dgm:prSet/>
      <dgm:spPr/>
      <dgm:t>
        <a:bodyPr/>
        <a:lstStyle/>
        <a:p>
          <a:endParaRPr lang="ru-RU"/>
        </a:p>
      </dgm:t>
    </dgm:pt>
    <dgm:pt modelId="{CD6EEE08-81B7-4D8C-A399-E47A8F4E98D6}" type="sibTrans" cxnId="{6C1B0C7F-456A-4A22-8DA9-5D53AB7BB639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A791286F-E1C3-4100-8FFD-081E60141E59}">
      <dgm:prSet phldrT="[Текст]" custT="1"/>
      <dgm:spPr>
        <a:solidFill>
          <a:srgbClr val="FFFF61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II этап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 -</a:t>
          </a:r>
          <a:r>
            <a: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обучение группы</a:t>
          </a:r>
          <a:endParaRPr lang="ru-RU" sz="2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53C3602-9FD6-403D-85A7-59521F28CE65}" type="parTrans" cxnId="{32108193-AD99-47FE-B3C1-40FECC325F13}">
      <dgm:prSet/>
      <dgm:spPr/>
      <dgm:t>
        <a:bodyPr/>
        <a:lstStyle/>
        <a:p>
          <a:endParaRPr lang="ru-RU"/>
        </a:p>
      </dgm:t>
    </dgm:pt>
    <dgm:pt modelId="{E88704ED-D642-4E1B-925F-069FA7B26997}" type="sibTrans" cxnId="{32108193-AD99-47FE-B3C1-40FECC325F13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C878F170-5180-41C1-BA09-E1A988FCDED9}">
      <dgm:prSet phldrT="[Текст]" custT="1"/>
      <dgm:spPr>
        <a:solidFill>
          <a:srgbClr val="FFABAB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III этап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 - </a:t>
          </a:r>
          <a:r>
            <a: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подбор необходимых               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                             материалов</a:t>
          </a:r>
          <a:endParaRPr lang="ru-RU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3D6B19-DD58-4334-B7EE-6C1961DDA339}" type="parTrans" cxnId="{9216A252-B72D-4B52-A94E-6E1DFA9FBE2F}">
      <dgm:prSet/>
      <dgm:spPr/>
      <dgm:t>
        <a:bodyPr/>
        <a:lstStyle/>
        <a:p>
          <a:endParaRPr lang="ru-RU"/>
        </a:p>
      </dgm:t>
    </dgm:pt>
    <dgm:pt modelId="{A1D43A83-3900-4146-BA2C-D08798C9A721}" type="sibTrans" cxnId="{9216A252-B72D-4B52-A94E-6E1DFA9FBE2F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BEFD9A55-BE8A-4C75-AC1F-598D048A883F}">
      <dgm:prSet phldrT="[Текст]" custT="1"/>
      <dgm:spPr>
        <a:solidFill>
          <a:srgbClr val="B8E08C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IV этап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 - 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работа группы по самоанализу</a:t>
          </a:r>
          <a:endParaRPr lang="ru-RU" sz="3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989E83-07F7-4609-A885-F2628A9A95F6}" type="parTrans" cxnId="{2CB17601-D688-486E-BECF-0A963D10AE8D}">
      <dgm:prSet/>
      <dgm:spPr/>
      <dgm:t>
        <a:bodyPr/>
        <a:lstStyle/>
        <a:p>
          <a:endParaRPr lang="ru-RU"/>
        </a:p>
      </dgm:t>
    </dgm:pt>
    <dgm:pt modelId="{6A7D7EDD-33C8-4F74-AD31-AA8E9B3F1940}" type="sibTrans" cxnId="{2CB17601-D688-486E-BECF-0A963D10AE8D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C3CBC15B-7367-4FEF-BA64-2106C668B2CC}">
      <dgm:prSet phldrT="[Текст]" custT="1"/>
      <dgm:spPr>
        <a:solidFill>
          <a:schemeClr val="accent6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V этап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 -  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рабочая встреча группы                           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результатам аналитической деятельности</a:t>
          </a:r>
          <a:endParaRPr lang="ru-RU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650EA5-29BE-4D1E-BEB5-DE0F2A97BA70}" type="parTrans" cxnId="{4B55EA3C-8EFD-48EA-9A87-0BF048551820}">
      <dgm:prSet/>
      <dgm:spPr/>
      <dgm:t>
        <a:bodyPr/>
        <a:lstStyle/>
        <a:p>
          <a:endParaRPr lang="ru-RU"/>
        </a:p>
      </dgm:t>
    </dgm:pt>
    <dgm:pt modelId="{3EAF5AAD-868E-4CEF-96BE-4D5FB919B1B8}" type="sibTrans" cxnId="{4B55EA3C-8EFD-48EA-9A87-0BF048551820}">
      <dgm:prSet/>
      <dgm:spPr/>
      <dgm:t>
        <a:bodyPr/>
        <a:lstStyle/>
        <a:p>
          <a:endParaRPr lang="ru-RU"/>
        </a:p>
      </dgm:t>
    </dgm:pt>
    <dgm:pt modelId="{6880298B-8767-4B51-8FFF-F1011F3F0040}" type="pres">
      <dgm:prSet presAssocID="{F0629DD5-9EFB-469C-B653-8548FA1DD6B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A8064D-9B7B-439C-8187-162FAD987F3F}" type="pres">
      <dgm:prSet presAssocID="{F0629DD5-9EFB-469C-B653-8548FA1DD6B6}" presName="dummyMaxCanvas" presStyleCnt="0">
        <dgm:presLayoutVars/>
      </dgm:prSet>
      <dgm:spPr/>
    </dgm:pt>
    <dgm:pt modelId="{3A887631-AC5C-49F0-8849-09C6B3FAD0FD}" type="pres">
      <dgm:prSet presAssocID="{F0629DD5-9EFB-469C-B653-8548FA1DD6B6}" presName="FiveNodes_1" presStyleLbl="node1" presStyleIdx="0" presStyleCnt="5" custScaleX="104110" custLinFactNeighborX="3129" custLinFactNeighborY="96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CEF2EC-2EB5-48B4-92B5-238390B56C79}" type="pres">
      <dgm:prSet presAssocID="{F0629DD5-9EFB-469C-B653-8548FA1DD6B6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B535B7-345A-4D48-B5B4-8B644D1AEC62}" type="pres">
      <dgm:prSet presAssocID="{F0629DD5-9EFB-469C-B653-8548FA1DD6B6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668E72-3EBA-4490-BD1C-969BFECE8828}" type="pres">
      <dgm:prSet presAssocID="{F0629DD5-9EFB-469C-B653-8548FA1DD6B6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3EBDA3-B7BC-4DF4-8767-751A5DB51F3A}" type="pres">
      <dgm:prSet presAssocID="{F0629DD5-9EFB-469C-B653-8548FA1DD6B6}" presName="FiveNodes_5" presStyleLbl="node1" presStyleIdx="4" presStyleCnt="5" custScaleX="1038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C56F8-FDAE-4421-912C-71CFACD7B63E}" type="pres">
      <dgm:prSet presAssocID="{F0629DD5-9EFB-469C-B653-8548FA1DD6B6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09462C-8881-4317-99AB-EE348727B567}" type="pres">
      <dgm:prSet presAssocID="{F0629DD5-9EFB-469C-B653-8548FA1DD6B6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A803F4-00E1-48B1-8A88-863B1861E26F}" type="pres">
      <dgm:prSet presAssocID="{F0629DD5-9EFB-469C-B653-8548FA1DD6B6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7BD9BB-578F-4BF9-8094-20F2ABC03FD6}" type="pres">
      <dgm:prSet presAssocID="{F0629DD5-9EFB-469C-B653-8548FA1DD6B6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227CD-D301-4BEC-A9A0-2344DFA5E1F4}" type="pres">
      <dgm:prSet presAssocID="{F0629DD5-9EFB-469C-B653-8548FA1DD6B6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DE7A51-7B92-4E57-949E-9720224ACDC1}" type="pres">
      <dgm:prSet presAssocID="{F0629DD5-9EFB-469C-B653-8548FA1DD6B6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54B7E-2604-4B63-A4B4-6A34E3537A11}" type="pres">
      <dgm:prSet presAssocID="{F0629DD5-9EFB-469C-B653-8548FA1DD6B6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01F201-5704-4E24-A886-BC328364A945}" type="pres">
      <dgm:prSet presAssocID="{F0629DD5-9EFB-469C-B653-8548FA1DD6B6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FCD4CF-7629-4898-825C-63E6F2FDD148}" type="pres">
      <dgm:prSet presAssocID="{F0629DD5-9EFB-469C-B653-8548FA1DD6B6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59F086-DF45-4446-9156-21BEB6F53855}" type="presOf" srcId="{6A7D7EDD-33C8-4F74-AD31-AA8E9B3F1940}" destId="{FB7BD9BB-578F-4BF9-8094-20F2ABC03FD6}" srcOrd="0" destOrd="0" presId="urn:microsoft.com/office/officeart/2005/8/layout/vProcess5"/>
    <dgm:cxn modelId="{D49B000A-738C-4635-A1AB-FB289D9DE891}" type="presOf" srcId="{3B4D427F-76C9-483E-8359-E44D947FFF74}" destId="{ACD227CD-D301-4BEC-A9A0-2344DFA5E1F4}" srcOrd="1" destOrd="0" presId="urn:microsoft.com/office/officeart/2005/8/layout/vProcess5"/>
    <dgm:cxn modelId="{9216A252-B72D-4B52-A94E-6E1DFA9FBE2F}" srcId="{F0629DD5-9EFB-469C-B653-8548FA1DD6B6}" destId="{C878F170-5180-41C1-BA09-E1A988FCDED9}" srcOrd="2" destOrd="0" parTransId="{EF3D6B19-DD58-4334-B7EE-6C1961DDA339}" sibTransId="{A1D43A83-3900-4146-BA2C-D08798C9A721}"/>
    <dgm:cxn modelId="{38C0B912-CBB9-4862-B469-71BED847EAD8}" type="presOf" srcId="{BEFD9A55-BE8A-4C75-AC1F-598D048A883F}" destId="{F1668E72-3EBA-4490-BD1C-969BFECE8828}" srcOrd="0" destOrd="0" presId="urn:microsoft.com/office/officeart/2005/8/layout/vProcess5"/>
    <dgm:cxn modelId="{FB93675A-A710-484A-B381-4ECFD967E51F}" type="presOf" srcId="{BEFD9A55-BE8A-4C75-AC1F-598D048A883F}" destId="{5B01F201-5704-4E24-A886-BC328364A945}" srcOrd="1" destOrd="0" presId="urn:microsoft.com/office/officeart/2005/8/layout/vProcess5"/>
    <dgm:cxn modelId="{F96A5927-BEF0-4C2C-879D-4E8E5A15140F}" type="presOf" srcId="{A791286F-E1C3-4100-8FFD-081E60141E59}" destId="{3DCEF2EC-2EB5-48B4-92B5-238390B56C79}" srcOrd="0" destOrd="0" presId="urn:microsoft.com/office/officeart/2005/8/layout/vProcess5"/>
    <dgm:cxn modelId="{78990E07-AE97-441B-BAE3-A8ACB6D3524E}" type="presOf" srcId="{3B4D427F-76C9-483E-8359-E44D947FFF74}" destId="{3A887631-AC5C-49F0-8849-09C6B3FAD0FD}" srcOrd="0" destOrd="0" presId="urn:microsoft.com/office/officeart/2005/8/layout/vProcess5"/>
    <dgm:cxn modelId="{EE9CF23F-3513-4307-B3FC-0FAE9574A1A6}" type="presOf" srcId="{A1D43A83-3900-4146-BA2C-D08798C9A721}" destId="{35A803F4-00E1-48B1-8A88-863B1861E26F}" srcOrd="0" destOrd="0" presId="urn:microsoft.com/office/officeart/2005/8/layout/vProcess5"/>
    <dgm:cxn modelId="{4B55EA3C-8EFD-48EA-9A87-0BF048551820}" srcId="{F0629DD5-9EFB-469C-B653-8548FA1DD6B6}" destId="{C3CBC15B-7367-4FEF-BA64-2106C668B2CC}" srcOrd="4" destOrd="0" parTransId="{85650EA5-29BE-4D1E-BEB5-DE0F2A97BA70}" sibTransId="{3EAF5AAD-868E-4CEF-96BE-4D5FB919B1B8}"/>
    <dgm:cxn modelId="{FC615ECB-3313-4E3E-AD5C-4C45C1328C55}" type="presOf" srcId="{A791286F-E1C3-4100-8FFD-081E60141E59}" destId="{38DE7A51-7B92-4E57-949E-9720224ACDC1}" srcOrd="1" destOrd="0" presId="urn:microsoft.com/office/officeart/2005/8/layout/vProcess5"/>
    <dgm:cxn modelId="{2AA9092B-4FD6-43FA-84BB-2E9E3BB51B8A}" type="presOf" srcId="{C878F170-5180-41C1-BA09-E1A988FCDED9}" destId="{D1254B7E-2604-4B63-A4B4-6A34E3537A11}" srcOrd="1" destOrd="0" presId="urn:microsoft.com/office/officeart/2005/8/layout/vProcess5"/>
    <dgm:cxn modelId="{40160E57-97C0-4819-B163-0F429DBA429D}" type="presOf" srcId="{C3CBC15B-7367-4FEF-BA64-2106C668B2CC}" destId="{DEFCD4CF-7629-4898-825C-63E6F2FDD148}" srcOrd="1" destOrd="0" presId="urn:microsoft.com/office/officeart/2005/8/layout/vProcess5"/>
    <dgm:cxn modelId="{F2773806-A4D0-4721-AF88-FFCE390F9524}" type="presOf" srcId="{C3CBC15B-7367-4FEF-BA64-2106C668B2CC}" destId="{E93EBDA3-B7BC-4DF4-8767-751A5DB51F3A}" srcOrd="0" destOrd="0" presId="urn:microsoft.com/office/officeart/2005/8/layout/vProcess5"/>
    <dgm:cxn modelId="{A97ED3DC-B31F-42DB-96D1-91FCD954A90A}" type="presOf" srcId="{CD6EEE08-81B7-4D8C-A399-E47A8F4E98D6}" destId="{F22C56F8-FDAE-4421-912C-71CFACD7B63E}" srcOrd="0" destOrd="0" presId="urn:microsoft.com/office/officeart/2005/8/layout/vProcess5"/>
    <dgm:cxn modelId="{32108193-AD99-47FE-B3C1-40FECC325F13}" srcId="{F0629DD5-9EFB-469C-B653-8548FA1DD6B6}" destId="{A791286F-E1C3-4100-8FFD-081E60141E59}" srcOrd="1" destOrd="0" parTransId="{A53C3602-9FD6-403D-85A7-59521F28CE65}" sibTransId="{E88704ED-D642-4E1B-925F-069FA7B26997}"/>
    <dgm:cxn modelId="{7DEBD251-8153-47E3-BEE9-D7653F834F9C}" type="presOf" srcId="{C878F170-5180-41C1-BA09-E1A988FCDED9}" destId="{DBB535B7-345A-4D48-B5B4-8B644D1AEC62}" srcOrd="0" destOrd="0" presId="urn:microsoft.com/office/officeart/2005/8/layout/vProcess5"/>
    <dgm:cxn modelId="{B497081A-7A18-4BCE-9433-FADA04419656}" type="presOf" srcId="{F0629DD5-9EFB-469C-B653-8548FA1DD6B6}" destId="{6880298B-8767-4B51-8FFF-F1011F3F0040}" srcOrd="0" destOrd="0" presId="urn:microsoft.com/office/officeart/2005/8/layout/vProcess5"/>
    <dgm:cxn modelId="{6C1B0C7F-456A-4A22-8DA9-5D53AB7BB639}" srcId="{F0629DD5-9EFB-469C-B653-8548FA1DD6B6}" destId="{3B4D427F-76C9-483E-8359-E44D947FFF74}" srcOrd="0" destOrd="0" parTransId="{97870D0A-7918-488C-AD7B-0DC5D218E684}" sibTransId="{CD6EEE08-81B7-4D8C-A399-E47A8F4E98D6}"/>
    <dgm:cxn modelId="{2CB17601-D688-486E-BECF-0A963D10AE8D}" srcId="{F0629DD5-9EFB-469C-B653-8548FA1DD6B6}" destId="{BEFD9A55-BE8A-4C75-AC1F-598D048A883F}" srcOrd="3" destOrd="0" parTransId="{D7989E83-07F7-4609-A885-F2628A9A95F6}" sibTransId="{6A7D7EDD-33C8-4F74-AD31-AA8E9B3F1940}"/>
    <dgm:cxn modelId="{49CBE332-DC68-43AF-A9BB-C1E6791ED709}" type="presOf" srcId="{E88704ED-D642-4E1B-925F-069FA7B26997}" destId="{BF09462C-8881-4317-99AB-EE348727B567}" srcOrd="0" destOrd="0" presId="urn:microsoft.com/office/officeart/2005/8/layout/vProcess5"/>
    <dgm:cxn modelId="{F7D4596F-1303-421E-B128-00DB28C93542}" type="presParOf" srcId="{6880298B-8767-4B51-8FFF-F1011F3F0040}" destId="{30A8064D-9B7B-439C-8187-162FAD987F3F}" srcOrd="0" destOrd="0" presId="urn:microsoft.com/office/officeart/2005/8/layout/vProcess5"/>
    <dgm:cxn modelId="{E8632AB1-F515-481B-AB44-A311BFDA1E85}" type="presParOf" srcId="{6880298B-8767-4B51-8FFF-F1011F3F0040}" destId="{3A887631-AC5C-49F0-8849-09C6B3FAD0FD}" srcOrd="1" destOrd="0" presId="urn:microsoft.com/office/officeart/2005/8/layout/vProcess5"/>
    <dgm:cxn modelId="{08318B78-9D2F-48F2-B2E0-095DF21EAE60}" type="presParOf" srcId="{6880298B-8767-4B51-8FFF-F1011F3F0040}" destId="{3DCEF2EC-2EB5-48B4-92B5-238390B56C79}" srcOrd="2" destOrd="0" presId="urn:microsoft.com/office/officeart/2005/8/layout/vProcess5"/>
    <dgm:cxn modelId="{C861C568-AD88-4583-8614-893F343443D3}" type="presParOf" srcId="{6880298B-8767-4B51-8FFF-F1011F3F0040}" destId="{DBB535B7-345A-4D48-B5B4-8B644D1AEC62}" srcOrd="3" destOrd="0" presId="urn:microsoft.com/office/officeart/2005/8/layout/vProcess5"/>
    <dgm:cxn modelId="{7BD3C4A7-3442-44C2-97DD-9BAACC26847E}" type="presParOf" srcId="{6880298B-8767-4B51-8FFF-F1011F3F0040}" destId="{F1668E72-3EBA-4490-BD1C-969BFECE8828}" srcOrd="4" destOrd="0" presId="urn:microsoft.com/office/officeart/2005/8/layout/vProcess5"/>
    <dgm:cxn modelId="{E83A36B4-9557-446D-B325-3B82FEF97C5B}" type="presParOf" srcId="{6880298B-8767-4B51-8FFF-F1011F3F0040}" destId="{E93EBDA3-B7BC-4DF4-8767-751A5DB51F3A}" srcOrd="5" destOrd="0" presId="urn:microsoft.com/office/officeart/2005/8/layout/vProcess5"/>
    <dgm:cxn modelId="{4F029A79-B9F0-4603-BB1C-7B4B9A7D62C0}" type="presParOf" srcId="{6880298B-8767-4B51-8FFF-F1011F3F0040}" destId="{F22C56F8-FDAE-4421-912C-71CFACD7B63E}" srcOrd="6" destOrd="0" presId="urn:microsoft.com/office/officeart/2005/8/layout/vProcess5"/>
    <dgm:cxn modelId="{5898C1E2-3028-4BAD-9827-FACCFD04D6D4}" type="presParOf" srcId="{6880298B-8767-4B51-8FFF-F1011F3F0040}" destId="{BF09462C-8881-4317-99AB-EE348727B567}" srcOrd="7" destOrd="0" presId="urn:microsoft.com/office/officeart/2005/8/layout/vProcess5"/>
    <dgm:cxn modelId="{15015DCB-7D22-427C-9F65-17F7F95FFDCD}" type="presParOf" srcId="{6880298B-8767-4B51-8FFF-F1011F3F0040}" destId="{35A803F4-00E1-48B1-8A88-863B1861E26F}" srcOrd="8" destOrd="0" presId="urn:microsoft.com/office/officeart/2005/8/layout/vProcess5"/>
    <dgm:cxn modelId="{49A77DCD-DDDC-4900-88D7-E98E9DEB3C17}" type="presParOf" srcId="{6880298B-8767-4B51-8FFF-F1011F3F0040}" destId="{FB7BD9BB-578F-4BF9-8094-20F2ABC03FD6}" srcOrd="9" destOrd="0" presId="urn:microsoft.com/office/officeart/2005/8/layout/vProcess5"/>
    <dgm:cxn modelId="{B7C052CD-DA97-4222-AC55-68F2E35BD66D}" type="presParOf" srcId="{6880298B-8767-4B51-8FFF-F1011F3F0040}" destId="{ACD227CD-D301-4BEC-A9A0-2344DFA5E1F4}" srcOrd="10" destOrd="0" presId="urn:microsoft.com/office/officeart/2005/8/layout/vProcess5"/>
    <dgm:cxn modelId="{07AD307A-70BB-4F6F-A21A-639D22686C40}" type="presParOf" srcId="{6880298B-8767-4B51-8FFF-F1011F3F0040}" destId="{38DE7A51-7B92-4E57-949E-9720224ACDC1}" srcOrd="11" destOrd="0" presId="urn:microsoft.com/office/officeart/2005/8/layout/vProcess5"/>
    <dgm:cxn modelId="{A65B29C6-7024-4807-A526-21E00A5A3C01}" type="presParOf" srcId="{6880298B-8767-4B51-8FFF-F1011F3F0040}" destId="{D1254B7E-2604-4B63-A4B4-6A34E3537A11}" srcOrd="12" destOrd="0" presId="urn:microsoft.com/office/officeart/2005/8/layout/vProcess5"/>
    <dgm:cxn modelId="{243AD4B0-5E2F-4CCF-B224-E6F136CF590A}" type="presParOf" srcId="{6880298B-8767-4B51-8FFF-F1011F3F0040}" destId="{5B01F201-5704-4E24-A886-BC328364A945}" srcOrd="13" destOrd="0" presId="urn:microsoft.com/office/officeart/2005/8/layout/vProcess5"/>
    <dgm:cxn modelId="{1D90BF28-6899-462B-84BB-7734EFE7C5DF}" type="presParOf" srcId="{6880298B-8767-4B51-8FFF-F1011F3F0040}" destId="{DEFCD4CF-7629-4898-825C-63E6F2FDD14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629DD5-9EFB-469C-B653-8548FA1DD6B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4D427F-76C9-483E-8359-E44D947FFF74}">
      <dgm:prSet phldrT="[Текст]" custT="1"/>
      <dgm:spPr>
        <a:solidFill>
          <a:srgbClr val="CCFFFF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VI этап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 - </a:t>
          </a:r>
          <a:r>
            <a: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отчёт, обсуждение              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                               результатов</a:t>
          </a:r>
          <a:endParaRPr lang="ru-RU" sz="24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7870D0A-7918-488C-AD7B-0DC5D218E684}" type="parTrans" cxnId="{6C1B0C7F-456A-4A22-8DA9-5D53AB7BB639}">
      <dgm:prSet/>
      <dgm:spPr/>
      <dgm:t>
        <a:bodyPr/>
        <a:lstStyle/>
        <a:p>
          <a:endParaRPr lang="ru-RU"/>
        </a:p>
      </dgm:t>
    </dgm:pt>
    <dgm:pt modelId="{CD6EEE08-81B7-4D8C-A399-E47A8F4E98D6}" type="sibTrans" cxnId="{6C1B0C7F-456A-4A22-8DA9-5D53AB7BB639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A791286F-E1C3-4100-8FFD-081E60141E59}">
      <dgm:prSet phldrT="[Текст]" custT="1"/>
      <dgm:spPr>
        <a:solidFill>
          <a:srgbClr val="FFFF61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VII этап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 - 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планы проектов по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             совершенствованию системы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               качества деятельности ДОУ</a:t>
          </a:r>
          <a:endParaRPr lang="ru-RU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53C3602-9FD6-403D-85A7-59521F28CE65}" type="parTrans" cxnId="{32108193-AD99-47FE-B3C1-40FECC325F13}">
      <dgm:prSet/>
      <dgm:spPr/>
      <dgm:t>
        <a:bodyPr/>
        <a:lstStyle/>
        <a:p>
          <a:endParaRPr lang="ru-RU"/>
        </a:p>
      </dgm:t>
    </dgm:pt>
    <dgm:pt modelId="{E88704ED-D642-4E1B-925F-069FA7B26997}" type="sibTrans" cxnId="{32108193-AD99-47FE-B3C1-40FECC325F13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C878F170-5180-41C1-BA09-E1A988FCDED9}">
      <dgm:prSet phldrT="[Текст]" custT="1"/>
      <dgm:spPr>
        <a:solidFill>
          <a:srgbClr val="FFABAB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VIII этап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 - </a:t>
          </a:r>
          <a:r>
            <a:rPr lang="ru-RU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обсуждение планов развития с 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коллективом, родителями, партнёрами</a:t>
          </a:r>
          <a:endParaRPr lang="ru-RU" sz="2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3D6B19-DD58-4334-B7EE-6C1961DDA339}" type="parTrans" cxnId="{9216A252-B72D-4B52-A94E-6E1DFA9FBE2F}">
      <dgm:prSet/>
      <dgm:spPr/>
      <dgm:t>
        <a:bodyPr/>
        <a:lstStyle/>
        <a:p>
          <a:endParaRPr lang="ru-RU"/>
        </a:p>
      </dgm:t>
    </dgm:pt>
    <dgm:pt modelId="{A1D43A83-3900-4146-BA2C-D08798C9A721}" type="sibTrans" cxnId="{9216A252-B72D-4B52-A94E-6E1DFA9FBE2F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BEFD9A55-BE8A-4C75-AC1F-598D048A883F}">
      <dgm:prSet phldrT="[Текст]" custT="1"/>
      <dgm:spPr>
        <a:solidFill>
          <a:srgbClr val="B8E08C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IХ этап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 - </a:t>
          </a:r>
          <a:r>
            <a: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реализация намеченных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                                             планов</a:t>
          </a:r>
          <a:endParaRPr lang="ru-RU" sz="3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989E83-07F7-4609-A885-F2628A9A95F6}" type="parTrans" cxnId="{2CB17601-D688-486E-BECF-0A963D10AE8D}">
      <dgm:prSet/>
      <dgm:spPr/>
      <dgm:t>
        <a:bodyPr/>
        <a:lstStyle/>
        <a:p>
          <a:endParaRPr lang="ru-RU"/>
        </a:p>
      </dgm:t>
    </dgm:pt>
    <dgm:pt modelId="{6A7D7EDD-33C8-4F74-AD31-AA8E9B3F1940}" type="sibTrans" cxnId="{2CB17601-D688-486E-BECF-0A963D10AE8D}">
      <dgm:prSet/>
      <dgm:spPr>
        <a:solidFill>
          <a:srgbClr val="FFC000">
            <a:alpha val="60000"/>
          </a:srgbClr>
        </a:solidFill>
      </dgm:spPr>
      <dgm:t>
        <a:bodyPr/>
        <a:lstStyle/>
        <a:p>
          <a:endParaRPr lang="ru-RU"/>
        </a:p>
      </dgm:t>
    </dgm:pt>
    <dgm:pt modelId="{6880298B-8767-4B51-8FFF-F1011F3F0040}" type="pres">
      <dgm:prSet presAssocID="{F0629DD5-9EFB-469C-B653-8548FA1DD6B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A8064D-9B7B-439C-8187-162FAD987F3F}" type="pres">
      <dgm:prSet presAssocID="{F0629DD5-9EFB-469C-B653-8548FA1DD6B6}" presName="dummyMaxCanvas" presStyleCnt="0">
        <dgm:presLayoutVars/>
      </dgm:prSet>
      <dgm:spPr/>
    </dgm:pt>
    <dgm:pt modelId="{A2644054-F01F-4909-86F4-2362C977957D}" type="pres">
      <dgm:prSet presAssocID="{F0629DD5-9EFB-469C-B653-8548FA1DD6B6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28DDF2-BEEA-4BBA-A57E-FE70744ED763}" type="pres">
      <dgm:prSet presAssocID="{F0629DD5-9EFB-469C-B653-8548FA1DD6B6}" presName="FourNodes_2" presStyleLbl="node1" presStyleIdx="1" presStyleCnt="4" custLinFactNeighborX="-111" custLinFactNeighborY="-2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B6D5DE-B9D8-4A78-93C0-4D60F6873918}" type="pres">
      <dgm:prSet presAssocID="{F0629DD5-9EFB-469C-B653-8548FA1DD6B6}" presName="FourNodes_3" presStyleLbl="node1" presStyleIdx="2" presStyleCnt="4" custScaleX="106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8C2A50-1C1A-40BE-8E28-3AC1BBED6D3D}" type="pres">
      <dgm:prSet presAssocID="{F0629DD5-9EFB-469C-B653-8548FA1DD6B6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3E1CC7-DE88-4788-A9A2-0DDBEE607B03}" type="pres">
      <dgm:prSet presAssocID="{F0629DD5-9EFB-469C-B653-8548FA1DD6B6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55D8BC-45A3-4F28-9354-1FA7FBE2DAD3}" type="pres">
      <dgm:prSet presAssocID="{F0629DD5-9EFB-469C-B653-8548FA1DD6B6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F53C4-097A-4D7C-8820-8B8504F4C30D}" type="pres">
      <dgm:prSet presAssocID="{F0629DD5-9EFB-469C-B653-8548FA1DD6B6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901B6-7CB2-4B0A-9D91-F6E0DFA857A5}" type="pres">
      <dgm:prSet presAssocID="{F0629DD5-9EFB-469C-B653-8548FA1DD6B6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373BF9-59FF-4B7C-B213-5D54683F4F1E}" type="pres">
      <dgm:prSet presAssocID="{F0629DD5-9EFB-469C-B653-8548FA1DD6B6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CA66C9-0DCC-4061-BF9D-690712F3D33C}" type="pres">
      <dgm:prSet presAssocID="{F0629DD5-9EFB-469C-B653-8548FA1DD6B6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1D2640-D2B2-4DD5-9663-859B2F4FBD60}" type="pres">
      <dgm:prSet presAssocID="{F0629DD5-9EFB-469C-B653-8548FA1DD6B6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47F6F5-2F41-4B83-9968-88A5B2420310}" type="presOf" srcId="{F0629DD5-9EFB-469C-B653-8548FA1DD6B6}" destId="{6880298B-8767-4B51-8FFF-F1011F3F0040}" srcOrd="0" destOrd="0" presId="urn:microsoft.com/office/officeart/2005/8/layout/vProcess5"/>
    <dgm:cxn modelId="{75EE7588-1E72-46EB-A7B5-F906D582F314}" type="presOf" srcId="{A791286F-E1C3-4100-8FFD-081E60141E59}" destId="{01373BF9-59FF-4B7C-B213-5D54683F4F1E}" srcOrd="1" destOrd="0" presId="urn:microsoft.com/office/officeart/2005/8/layout/vProcess5"/>
    <dgm:cxn modelId="{92D29E03-8ED8-41D0-9FAC-1586CC114DD3}" type="presOf" srcId="{3B4D427F-76C9-483E-8359-E44D947FFF74}" destId="{A2644054-F01F-4909-86F4-2362C977957D}" srcOrd="0" destOrd="0" presId="urn:microsoft.com/office/officeart/2005/8/layout/vProcess5"/>
    <dgm:cxn modelId="{1D085B5B-CC5F-4506-866C-DE55F5AF988D}" type="presOf" srcId="{E88704ED-D642-4E1B-925F-069FA7B26997}" destId="{1255D8BC-45A3-4F28-9354-1FA7FBE2DAD3}" srcOrd="0" destOrd="0" presId="urn:microsoft.com/office/officeart/2005/8/layout/vProcess5"/>
    <dgm:cxn modelId="{D10113FE-59E3-47B3-BCF6-6E9028994A40}" type="presOf" srcId="{C878F170-5180-41C1-BA09-E1A988FCDED9}" destId="{CFCA66C9-0DCC-4061-BF9D-690712F3D33C}" srcOrd="1" destOrd="0" presId="urn:microsoft.com/office/officeart/2005/8/layout/vProcess5"/>
    <dgm:cxn modelId="{9216A252-B72D-4B52-A94E-6E1DFA9FBE2F}" srcId="{F0629DD5-9EFB-469C-B653-8548FA1DD6B6}" destId="{C878F170-5180-41C1-BA09-E1A988FCDED9}" srcOrd="2" destOrd="0" parTransId="{EF3D6B19-DD58-4334-B7EE-6C1961DDA339}" sibTransId="{A1D43A83-3900-4146-BA2C-D08798C9A721}"/>
    <dgm:cxn modelId="{5EF21767-C12E-4088-BDC1-F877532728C5}" type="presOf" srcId="{CD6EEE08-81B7-4D8C-A399-E47A8F4E98D6}" destId="{043E1CC7-DE88-4788-A9A2-0DDBEE607B03}" srcOrd="0" destOrd="0" presId="urn:microsoft.com/office/officeart/2005/8/layout/vProcess5"/>
    <dgm:cxn modelId="{D367B3BC-C9E3-4CFF-A8A8-5A15DC2AE495}" type="presOf" srcId="{A1D43A83-3900-4146-BA2C-D08798C9A721}" destId="{77DF53C4-097A-4D7C-8820-8B8504F4C30D}" srcOrd="0" destOrd="0" presId="urn:microsoft.com/office/officeart/2005/8/layout/vProcess5"/>
    <dgm:cxn modelId="{6CEF37A4-6C8A-4E04-943B-38D72A9744EA}" type="presOf" srcId="{C878F170-5180-41C1-BA09-E1A988FCDED9}" destId="{90B6D5DE-B9D8-4A78-93C0-4D60F6873918}" srcOrd="0" destOrd="0" presId="urn:microsoft.com/office/officeart/2005/8/layout/vProcess5"/>
    <dgm:cxn modelId="{9838B2A4-4A23-4F73-872F-4DD45140DB9E}" type="presOf" srcId="{3B4D427F-76C9-483E-8359-E44D947FFF74}" destId="{B65901B6-7CB2-4B0A-9D91-F6E0DFA857A5}" srcOrd="1" destOrd="0" presId="urn:microsoft.com/office/officeart/2005/8/layout/vProcess5"/>
    <dgm:cxn modelId="{E65BFFCA-EA00-465A-B91C-CA8D652FD213}" type="presOf" srcId="{BEFD9A55-BE8A-4C75-AC1F-598D048A883F}" destId="{311D2640-D2B2-4DD5-9663-859B2F4FBD60}" srcOrd="1" destOrd="0" presId="urn:microsoft.com/office/officeart/2005/8/layout/vProcess5"/>
    <dgm:cxn modelId="{32108193-AD99-47FE-B3C1-40FECC325F13}" srcId="{F0629DD5-9EFB-469C-B653-8548FA1DD6B6}" destId="{A791286F-E1C3-4100-8FFD-081E60141E59}" srcOrd="1" destOrd="0" parTransId="{A53C3602-9FD6-403D-85A7-59521F28CE65}" sibTransId="{E88704ED-D642-4E1B-925F-069FA7B26997}"/>
    <dgm:cxn modelId="{EA66F3AA-867B-4E09-BD4F-CC4EA84C426C}" type="presOf" srcId="{BEFD9A55-BE8A-4C75-AC1F-598D048A883F}" destId="{E08C2A50-1C1A-40BE-8E28-3AC1BBED6D3D}" srcOrd="0" destOrd="0" presId="urn:microsoft.com/office/officeart/2005/8/layout/vProcess5"/>
    <dgm:cxn modelId="{C79239F8-165E-47CC-98C6-7296FAD840A9}" type="presOf" srcId="{A791286F-E1C3-4100-8FFD-081E60141E59}" destId="{0C28DDF2-BEEA-4BBA-A57E-FE70744ED763}" srcOrd="0" destOrd="0" presId="urn:microsoft.com/office/officeart/2005/8/layout/vProcess5"/>
    <dgm:cxn modelId="{6C1B0C7F-456A-4A22-8DA9-5D53AB7BB639}" srcId="{F0629DD5-9EFB-469C-B653-8548FA1DD6B6}" destId="{3B4D427F-76C9-483E-8359-E44D947FFF74}" srcOrd="0" destOrd="0" parTransId="{97870D0A-7918-488C-AD7B-0DC5D218E684}" sibTransId="{CD6EEE08-81B7-4D8C-A399-E47A8F4E98D6}"/>
    <dgm:cxn modelId="{2CB17601-D688-486E-BECF-0A963D10AE8D}" srcId="{F0629DD5-9EFB-469C-B653-8548FA1DD6B6}" destId="{BEFD9A55-BE8A-4C75-AC1F-598D048A883F}" srcOrd="3" destOrd="0" parTransId="{D7989E83-07F7-4609-A885-F2628A9A95F6}" sibTransId="{6A7D7EDD-33C8-4F74-AD31-AA8E9B3F1940}"/>
    <dgm:cxn modelId="{385069F7-EFAA-474D-96E5-6DC5A61A399F}" type="presParOf" srcId="{6880298B-8767-4B51-8FFF-F1011F3F0040}" destId="{30A8064D-9B7B-439C-8187-162FAD987F3F}" srcOrd="0" destOrd="0" presId="urn:microsoft.com/office/officeart/2005/8/layout/vProcess5"/>
    <dgm:cxn modelId="{D4B6C7EF-D05D-457E-812A-97527D9CDBB9}" type="presParOf" srcId="{6880298B-8767-4B51-8FFF-F1011F3F0040}" destId="{A2644054-F01F-4909-86F4-2362C977957D}" srcOrd="1" destOrd="0" presId="urn:microsoft.com/office/officeart/2005/8/layout/vProcess5"/>
    <dgm:cxn modelId="{EF85B738-4F95-41C2-9C08-6C0D12B06611}" type="presParOf" srcId="{6880298B-8767-4B51-8FFF-F1011F3F0040}" destId="{0C28DDF2-BEEA-4BBA-A57E-FE70744ED763}" srcOrd="2" destOrd="0" presId="urn:microsoft.com/office/officeart/2005/8/layout/vProcess5"/>
    <dgm:cxn modelId="{7A4867A9-AC19-4E48-8AD4-EDC66F00019A}" type="presParOf" srcId="{6880298B-8767-4B51-8FFF-F1011F3F0040}" destId="{90B6D5DE-B9D8-4A78-93C0-4D60F6873918}" srcOrd="3" destOrd="0" presId="urn:microsoft.com/office/officeart/2005/8/layout/vProcess5"/>
    <dgm:cxn modelId="{4002E1A6-D811-4222-88E1-54933E0956FD}" type="presParOf" srcId="{6880298B-8767-4B51-8FFF-F1011F3F0040}" destId="{E08C2A50-1C1A-40BE-8E28-3AC1BBED6D3D}" srcOrd="4" destOrd="0" presId="urn:microsoft.com/office/officeart/2005/8/layout/vProcess5"/>
    <dgm:cxn modelId="{C741339C-43EB-42B7-BC0F-CC82C454DACC}" type="presParOf" srcId="{6880298B-8767-4B51-8FFF-F1011F3F0040}" destId="{043E1CC7-DE88-4788-A9A2-0DDBEE607B03}" srcOrd="5" destOrd="0" presId="urn:microsoft.com/office/officeart/2005/8/layout/vProcess5"/>
    <dgm:cxn modelId="{6A3DD195-F095-4A30-8DEA-06D46CC292DF}" type="presParOf" srcId="{6880298B-8767-4B51-8FFF-F1011F3F0040}" destId="{1255D8BC-45A3-4F28-9354-1FA7FBE2DAD3}" srcOrd="6" destOrd="0" presId="urn:microsoft.com/office/officeart/2005/8/layout/vProcess5"/>
    <dgm:cxn modelId="{83B825F5-AC5D-4635-A2F0-FAAACB51A8C4}" type="presParOf" srcId="{6880298B-8767-4B51-8FFF-F1011F3F0040}" destId="{77DF53C4-097A-4D7C-8820-8B8504F4C30D}" srcOrd="7" destOrd="0" presId="urn:microsoft.com/office/officeart/2005/8/layout/vProcess5"/>
    <dgm:cxn modelId="{B9486E5B-8ADF-4494-8A9F-FA940F855CB9}" type="presParOf" srcId="{6880298B-8767-4B51-8FFF-F1011F3F0040}" destId="{B65901B6-7CB2-4B0A-9D91-F6E0DFA857A5}" srcOrd="8" destOrd="0" presId="urn:microsoft.com/office/officeart/2005/8/layout/vProcess5"/>
    <dgm:cxn modelId="{466CD687-88E6-43F1-BCF0-F49658C98624}" type="presParOf" srcId="{6880298B-8767-4B51-8FFF-F1011F3F0040}" destId="{01373BF9-59FF-4B7C-B213-5D54683F4F1E}" srcOrd="9" destOrd="0" presId="urn:microsoft.com/office/officeart/2005/8/layout/vProcess5"/>
    <dgm:cxn modelId="{88947A05-3EC0-4B45-9F4A-A3F4B43C7255}" type="presParOf" srcId="{6880298B-8767-4B51-8FFF-F1011F3F0040}" destId="{CFCA66C9-0DCC-4061-BF9D-690712F3D33C}" srcOrd="10" destOrd="0" presId="urn:microsoft.com/office/officeart/2005/8/layout/vProcess5"/>
    <dgm:cxn modelId="{7E0E870E-013B-47A2-A777-0853DF6E896D}" type="presParOf" srcId="{6880298B-8767-4B51-8FFF-F1011F3F0040}" destId="{311D2640-D2B2-4DD5-9663-859B2F4FBD6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&#1043;&#1080;&#1087;&#1077;&#1088;&#1089;&#1089;&#1099;&#1083;&#1082;&#1072;.doc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78024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51920" y="2606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24744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Малая конференция</a:t>
            </a:r>
          </a:p>
          <a:p>
            <a:pPr algn="ctr"/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«Система мониторинга качества образования в ДОУ»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42852"/>
            <a:ext cx="850112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b="1" dirty="0" smtClean="0">
                <a:latin typeface="Georgia" pitchFamily="18" charset="0"/>
                <a:cs typeface="Times New Roman" panose="02020603050405020304" pitchFamily="18" charset="0"/>
              </a:rPr>
              <a:t>Департамент образования мэрии города Ярославля</a:t>
            </a:r>
          </a:p>
          <a:p>
            <a:pPr algn="ctr">
              <a:spcAft>
                <a:spcPts val="600"/>
              </a:spcAft>
            </a:pPr>
            <a:r>
              <a:rPr lang="ru-RU" sz="1400" b="1" dirty="0" smtClean="0">
                <a:latin typeface="Georgia" pitchFamily="18" charset="0"/>
              </a:rPr>
              <a:t> </a:t>
            </a:r>
            <a:r>
              <a:rPr lang="ru-RU" sz="1400" b="1" dirty="0" smtClean="0">
                <a:latin typeface="Georgia" pitchFamily="18" charset="0"/>
                <a:cs typeface="Times New Roman" panose="02020603050405020304" pitchFamily="18" charset="0"/>
              </a:rPr>
              <a:t>Муниципальный ресурсный центр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29058" y="6357958"/>
            <a:ext cx="14419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Ярославль, 2018</a:t>
            </a:r>
            <a:endParaRPr lang="ru-RU" sz="14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2857496"/>
            <a:ext cx="857256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Тематическая секция</a:t>
            </a:r>
          </a:p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«Критерии и показатели качества </a:t>
            </a:r>
          </a:p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 ДОУ»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712968" cy="861774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Мониторинг и совершенствование работы ДОУ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(модернизация системы управления качеством)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412776"/>
            <a:ext cx="86409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Мониторинг сам по себе не является конечным действием. 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Необходимо использовать  полученную в ходе мониторинга информацию для планирования работы по совершенствованию своей деятельности и должна обеспечить регулярный процесс мониторинга, оценивания и планирования процесса развития.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Информация, полученная в ходе мониторинга, не только предоставляется  педагогам, администрации и членам органа общественного управления ДОУ, но и включается в ежегодно обновляемый публичный доклад. 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Публичный доклад дает возможность определить сильные стороны ДОУ, отметить положительный опыт, а также обозначить области для совершенствования.  Должно быть соответствие между результатами доклада и приоритетами по улучшению работы ДОУ. 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Структурная схема планирования улучшения работы ДОУ должна быть гибкой и четко реагировать на то, что важно сейчас или должно быть важно, что вызывает озабоченность в данный момент.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260648"/>
            <a:ext cx="8064896" cy="892552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Процедура проведения мониторинга качества образования ДОУ</a:t>
            </a: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5589240"/>
            <a:ext cx="576064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6. Что Вы будете делать с результатами 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 мониторинга?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340768"/>
            <a:ext cx="699409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 Кто будет принимать участие в мониторинге?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2132856"/>
            <a:ext cx="36652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 Кто собирает данные?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3068960"/>
            <a:ext cx="575343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3. Кто будет анализировать тенденции?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3933056"/>
            <a:ext cx="563404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4. Кто будет представлять результаты?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67744" y="4797152"/>
            <a:ext cx="614687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5. Достижения, цели и данные сравнений.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260648"/>
            <a:ext cx="8064896" cy="492443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работы по мониторингу</a:t>
            </a: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7056" y="1412776"/>
            <a:ext cx="849694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проведение педсовета по тематике;</a:t>
            </a:r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формирование рабочей группы;</a:t>
            </a:r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подготовка раздаточных материалов;</a:t>
            </a:r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разъяснение критериев самоанализа;</a:t>
            </a:r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согласование позиций членов коллектива;</a:t>
            </a:r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определение последовательности работы над областями мониторинга.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260648"/>
            <a:ext cx="8064896" cy="861774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этапы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процесса мониторинга качества образования ДОУ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33111067"/>
              </p:ext>
            </p:extLst>
          </p:nvPr>
        </p:nvGraphicFramePr>
        <p:xfrm>
          <a:off x="251520" y="1340768"/>
          <a:ext cx="871296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260648"/>
            <a:ext cx="8064896" cy="861774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этапы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процесса мониторинга качества образования ДОУ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0459308"/>
              </p:ext>
            </p:extLst>
          </p:nvPr>
        </p:nvGraphicFramePr>
        <p:xfrm>
          <a:off x="251520" y="1397000"/>
          <a:ext cx="8712968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260648"/>
            <a:ext cx="8064896" cy="492443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Мониторинг способствует:</a:t>
            </a: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24744"/>
            <a:ext cx="849694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Формированию и систематизации актуальной информации о состоянии  </a:t>
            </a:r>
          </a:p>
          <a:p>
            <a:pPr lvl="0" algn="just">
              <a:spcAft>
                <a:spcPts val="6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образовательной системы ДОУ;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Разработке программы изменений в учреждении, обеспечивающих ее </a:t>
            </a:r>
          </a:p>
          <a:p>
            <a:pPr lvl="0" algn="just">
              <a:spcAft>
                <a:spcPts val="6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развитие;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Установлению соответствия между предполагаемым и реальным 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состоянием процессов, условий и результатов деятельности     </a:t>
            </a:r>
          </a:p>
          <a:p>
            <a:pPr lvl="0" algn="just">
              <a:spcAft>
                <a:spcPts val="6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образовательного учреждения;</a:t>
            </a:r>
          </a:p>
          <a:p>
            <a:pPr lvl="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Выявлению существующих проблем и определение путей их решения;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Изучению динамики изменения объектов оценки, позволяющее </a:t>
            </a:r>
          </a:p>
          <a:p>
            <a:pPr lvl="0" algn="just">
              <a:spcAft>
                <a:spcPts val="6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спрогнозировать дальнейшие пути развития ДОУ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Созданию целостной образовательной системы;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Совершенствованию профессиональной компетенции работников,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Обобщению передового педагогического опыта;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Планированию стратегии развития учреждения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260648"/>
            <a:ext cx="8064896" cy="892552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какие вопросы позволяет ответить применение механизмов мониторинга?</a:t>
            </a:r>
            <a:endParaRPr lang="ru-RU" sz="2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628800"/>
            <a:ext cx="849694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Blip>
                <a:blip r:embed="rId3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Где мы будем? – прогноз</a:t>
            </a:r>
          </a:p>
          <a:p>
            <a:pPr>
              <a:spcAft>
                <a:spcPts val="1200"/>
              </a:spcAft>
              <a:buBlip>
                <a:blip r:embed="rId3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Туда ли мы идем? – анализ тенденций</a:t>
            </a:r>
          </a:p>
          <a:p>
            <a:pPr>
              <a:buBlip>
                <a:blip r:embed="rId3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Как далеки мы от идеала? – оценка средних,                          </a:t>
            </a:r>
          </a:p>
          <a:p>
            <a:pPr>
              <a:spcAft>
                <a:spcPts val="12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отклонений</a:t>
            </a:r>
          </a:p>
          <a:p>
            <a:pPr>
              <a:buBlip>
                <a:blip r:embed="rId3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Насколько мы лучше/хуже других? –   </a:t>
            </a:r>
          </a:p>
          <a:p>
            <a:pPr>
              <a:spcAft>
                <a:spcPts val="12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сопоставительный анализ и рейтинги</a:t>
            </a:r>
          </a:p>
          <a:p>
            <a:pPr>
              <a:spcAft>
                <a:spcPts val="1200"/>
              </a:spcAft>
              <a:buBlip>
                <a:blip r:embed="rId3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В чем наши проблемы?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260648"/>
            <a:ext cx="8064896" cy="861774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чего нужен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мониторинга качества образования ДОУ?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99792" y="2852936"/>
            <a:ext cx="3024336" cy="1368152"/>
          </a:xfrm>
          <a:prstGeom prst="roundRect">
            <a:avLst/>
          </a:prstGeom>
          <a:solidFill>
            <a:srgbClr val="FFFF4B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</a:t>
            </a:r>
            <a:endParaRPr lang="ru-RU" sz="3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300192" y="1484784"/>
            <a:ext cx="2592288" cy="1008112"/>
          </a:xfrm>
          <a:prstGeom prst="roundRect">
            <a:avLst/>
          </a:prstGeom>
          <a:solidFill>
            <a:srgbClr val="CCFFFF"/>
          </a:solidFill>
          <a:ln w="1270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Планирование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00192" y="3212976"/>
            <a:ext cx="2592288" cy="1008112"/>
          </a:xfrm>
          <a:prstGeom prst="roundRect">
            <a:avLst/>
          </a:prstGeom>
          <a:solidFill>
            <a:srgbClr val="CCFFFF"/>
          </a:solidFill>
          <a:ln w="1270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72200" y="5013176"/>
            <a:ext cx="2592288" cy="1008112"/>
          </a:xfrm>
          <a:prstGeom prst="roundRect">
            <a:avLst/>
          </a:prstGeom>
          <a:solidFill>
            <a:srgbClr val="CCFFFF"/>
          </a:solidFill>
          <a:ln w="1270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Контроль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4581128"/>
            <a:ext cx="2592288" cy="1008112"/>
          </a:xfrm>
          <a:prstGeom prst="roundRect">
            <a:avLst/>
          </a:prstGeom>
          <a:solidFill>
            <a:srgbClr val="CCFFFF"/>
          </a:solidFill>
          <a:ln w="1270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Информирование общественности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1556792"/>
            <a:ext cx="2592288" cy="1008112"/>
          </a:xfrm>
          <a:prstGeom prst="roundRect">
            <a:avLst/>
          </a:prstGeom>
          <a:solidFill>
            <a:srgbClr val="CCFFFF"/>
          </a:solidFill>
          <a:ln w="1270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учредителю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4788024" y="1916832"/>
            <a:ext cx="1368152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716016" y="4365104"/>
            <a:ext cx="1296144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796136" y="364502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2915816" y="1916832"/>
            <a:ext cx="1152128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2915816" y="4365104"/>
            <a:ext cx="1224136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7596336" y="2564904"/>
            <a:ext cx="0" cy="504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596336" y="4365104"/>
            <a:ext cx="0" cy="504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260648"/>
            <a:ext cx="8064896" cy="492443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Технологии мониторинга</a:t>
            </a: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43808" y="2852936"/>
            <a:ext cx="2880320" cy="1368152"/>
          </a:xfrm>
          <a:prstGeom prst="roundRect">
            <a:avLst/>
          </a:prstGeom>
          <a:solidFill>
            <a:srgbClr val="FFABAB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Мониторинг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83669" y="1933381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Педагогическая диагностика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7664" y="5877272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Мониторинг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15417" y="4279556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отчетов всех структурных подразделений ДОУ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965919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Публичный доклад заведующего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016" y="4238599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Самоанализ педагога при подготовке к аттестации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71800" y="1124744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Самооценка педагога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(за месяц, квартал,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учебный  год)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4355976" y="2348880"/>
            <a:ext cx="0" cy="43204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5796136" y="2796916"/>
            <a:ext cx="1296144" cy="63208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796136" y="3645024"/>
            <a:ext cx="1440160" cy="57606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2751766" y="4437112"/>
            <a:ext cx="1172162" cy="109643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1403648" y="3645024"/>
            <a:ext cx="1368152" cy="43204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 flipV="1">
            <a:off x="1475656" y="2924944"/>
            <a:ext cx="1295636" cy="57606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81074" y="5692606"/>
            <a:ext cx="29476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педагога,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ребенка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499992" y="4365104"/>
            <a:ext cx="1296144" cy="115212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1700808"/>
            <a:ext cx="69847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53805"/>
                </a:solidFill>
                <a:latin typeface="Times New Roman" pitchFamily="18" charset="0"/>
                <a:cs typeface="Times New Roman" pitchFamily="18" charset="0"/>
              </a:rPr>
              <a:t>Критерии и показатели  эффективности                                                                                                                                                         деятельности ДОУ</a:t>
            </a:r>
            <a:endParaRPr lang="ru-RU" sz="4400" b="1" dirty="0">
              <a:solidFill>
                <a:srgbClr val="75380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260648"/>
            <a:ext cx="8064896" cy="892552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Принципы политической направленности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мониторинга качества образования ДОУ: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700808"/>
            <a:ext cx="85689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Экономическая эффективность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стоимость обучения, администрирования, руководства и проведения внешней оценки слишком велика и может не окупиться.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Подотчётность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ОУ отчитываются перед государством, родителями, а взамен получают от них инвестиции и общественное доверие.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Улучшение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наличие процессов критики, диалога и поддержки в ОУ свидетельствуют его отличной работе.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03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968552"/>
          </a:xfrm>
        </p:spPr>
        <p:txBody>
          <a:bodyPr>
            <a:noAutofit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реализации  стратегического плана  развития учреждения,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вовлечения всех субъектов образовательного пространства в решение задач развития учреждения,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ориентации на достижение качества образования воспитанников, соответствующего требованиям ФГОС ДО,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внедрения в практику работы детского сада современных социально – ориентированных и информационно- коммуникационных технологий для расширения способов воспитания и обучения,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постоянного развития кадрового потенциала,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открытости детского сада в обсуждении с родителями, социальными партнерами реальных достижений, имеющихся проблем, потенциальных возможностей и способов развития учреждения.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0648"/>
            <a:ext cx="8640960" cy="492443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Успешность работы ДОУ достигается за счет:</a:t>
            </a: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9024" y="908720"/>
            <a:ext cx="8784976" cy="576064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Составляющие качества деятельности ДОУ: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1 а. Ключевые характеристики и основные показатели  деятельности  ДОУ.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1 б. Насколько в целом эффективна  деятельность  ДОУ?  Каковы приоритеты развития?                                                                                                                                     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  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Насколько хорошо справляются воспитанники с требованиями  федерального  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 государственного образовательного стандарта дошкольного образования?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Каково отношение к воспитанникам? Как развивают их персональные качества?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Насколько эффективно воспитание и образование  в ДОУ?</a:t>
            </a:r>
            <a:r>
              <a:rPr lang="ru-RU" sz="6400" b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Насколько эффективна система мониторинга в ДОУ?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Насколько хорошо образовательная программа ДОУ отвечает потребностям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 воспитанников и запросам родителей?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Насколько материальная база, ресурсы и информационно-техническое обеспечение ДОУ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 отвечают требованиям нормативно-правовой документации и реализуемых программ?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Насколько воспитанникам безопасно в ДОУ? Насколько хорошо о них заботятся и  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 поддерживают?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Насколько хорошо ОУ работает в партнерстве с родителями, другими ОУ, сообществом?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6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Каково отношение к ДОУ воспитанников  и их родителей?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6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Насколько эффективно управление ДОУ? </a:t>
            </a:r>
            <a:endParaRPr lang="ru-RU" sz="6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0648"/>
            <a:ext cx="8640960" cy="492443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Составляющие качества ДОУ (критерии мониторинга)</a:t>
            </a:r>
            <a:endParaRPr lang="ru-RU" sz="2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260648"/>
            <a:ext cx="8064896" cy="492443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мониторинга качества образования ДОУ</a:t>
            </a:r>
            <a:endParaRPr lang="ru-RU" sz="2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1196752"/>
            <a:ext cx="31215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40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4000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критериев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2204864"/>
            <a:ext cx="835292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Внутри каждого критерия – 4 части:</a:t>
            </a:r>
          </a:p>
          <a:p>
            <a:pPr marL="342900" indent="-342900">
              <a:spcAft>
                <a:spcPts val="12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1. Оценка в баллах от 1 до 4</a:t>
            </a:r>
          </a:p>
          <a:p>
            <a:pPr marL="342900" indent="-342900">
              <a:spcAft>
                <a:spcPts val="12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2. Почему вы так считаете?</a:t>
            </a:r>
          </a:p>
          <a:p>
            <a:pPr marL="342900" indent="-342900">
              <a:spcAft>
                <a:spcPts val="12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3. Что наиболее улучшилось?</a:t>
            </a:r>
          </a:p>
          <a:p>
            <a:pPr marL="342900" indent="-342900">
              <a:spcAft>
                <a:spcPts val="12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4. Что необходимо улучшать и какие действия </a:t>
            </a:r>
          </a:p>
          <a:p>
            <a:pPr marL="342900" indent="-342900">
              <a:spcAft>
                <a:spcPts val="12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для этого надо предпринять?</a:t>
            </a:r>
          </a:p>
        </p:txBody>
      </p:sp>
    </p:spTree>
    <p:extLst>
      <p:ext uri="{BB962C8B-B14F-4D97-AF65-F5344CB8AC3E}">
        <p14:creationId xmlns:p14="http://schemas.microsoft.com/office/powerpoint/2010/main" val="278910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404664"/>
            <a:ext cx="8892480" cy="461665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1а.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Ключевые характеристики и основные показатели  деятельности  ДОУ.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980728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Сведения о контингенте воспитанников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Сведения о персонале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700808"/>
            <a:ext cx="8280920" cy="830997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1б.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Насколько в целом эффективна  деятельность  ДОУ? 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Каковы приоритеты развития?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2636912"/>
            <a:ext cx="74168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Совершенствование и развитие развивающей предметно-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пространственной  среды ДОУ требованиям ФГОС ДО.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Совершенствование кадровой политики.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3.Реализация конструктивного социального партнерства ДОУ.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Создание условий, обеспечивающих охрану жизни и здоровья   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воспитанников.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5.Создание системы мониторинга качества образования в ДОУ.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5013176"/>
            <a:ext cx="8496944" cy="523220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Насколько хорошо справляются воспитанники с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ФГОС ДО?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пользователь\Desktop\thin-book-clipart-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5661248"/>
            <a:ext cx="1080120" cy="8515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523220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SWOT –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(+)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052736"/>
          <a:ext cx="8640960" cy="56258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Наилучшие результаты образования воспитанников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Какие факторы повлияли на качественный результат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344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Высокий средний балл согласно результатам педагогической диагностики по: физическому развитию, художественно – эстетическому развитию, познавательному развитию, социально – коммуникативному развитию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Системное планирование образовательной деятельности.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Профессионализм педагогических кадров, творческий потенциал.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Обогащение развивающей ППС.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Методическое сопровождение ВОП.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Реализация  индивидуальных образовательных маршрутов.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Использование комплексно – тематического планирования ВОП.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Партнерские взаимоотношения с семьей.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Интеграция деятельности всех участников образовательных отношений.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993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100% выпускников подготовительных к школе групп имеют высокий и средний уровень готовности к школьному обучению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523220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SWOT –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(-)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052736"/>
          <a:ext cx="8640960" cy="55234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002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01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405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24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Слабые стороны в реализации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Причины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Какие действия необходимо предпринять (управленческие решения)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87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Недостаточное методическое сопровождение ВОП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Внедрение ФГОС ДО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Обновление методической литературы, учебно – методических комплексов.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Повышение образовательного уровня педагогов.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822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Низкий средний балл  согласно результатам педагогической диагностики по речевому развитию детей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Особенности контингента воспитанников (35,7% - дети с ОВЗ)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Использование современных, коррекционных образовательных технологий.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Планирование и совершенствование  индивидуальных образовательных маршрутов.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Реализация принципа комплексно – тематического планирования.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 образовательной среды для всех участников образовательного процесса (коррекционно-развивающая направленность РППС)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Партнерские взаимоотношения с семьей.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Интеграция деятельности всех участников образовательных отношений.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Сотрудничество с ПМПК.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Создание системы информирования родителей (сайт ДОУ, информационные стенды,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психолого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педагогическое сопровождение семей)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51520" y="260648"/>
            <a:ext cx="8892480" cy="769441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Каково отношение к воспитанникам?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Как развивают их персональные качества?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3" descr="C:\Users\пользователь\Desktop\thin-book-clipart-17.jp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260648"/>
            <a:ext cx="1080120" cy="851566"/>
          </a:xfrm>
          <a:prstGeom prst="rect">
            <a:avLst/>
          </a:prstGeom>
          <a:noFill/>
        </p:spPr>
      </p:pic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23528" y="1268760"/>
          <a:ext cx="8568952" cy="5214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8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391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31163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Параметры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5961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Динамический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Посещение родителями воспитанников родительских собраний в группах (</a:t>
                      </a:r>
                      <a:r>
                        <a:rPr lang="ru-RU" sz="1200" u="sng" dirty="0">
                          <a:latin typeface="Times New Roman"/>
                          <a:ea typeface="Times New Roman"/>
                        </a:rPr>
                        <a:t>за </a:t>
                      </a:r>
                      <a:r>
                        <a:rPr lang="ru-RU" sz="1200" u="sng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u="sng" dirty="0">
                          <a:latin typeface="Times New Roman"/>
                          <a:ea typeface="Times New Roman"/>
                        </a:rPr>
                        <a:t>три года)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5153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Объемный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Процент родителей воспитанников, посетивших родительские собрания в </a:t>
                      </a:r>
                      <a:r>
                        <a:rPr lang="ru-RU" sz="1200" u="none" dirty="0" err="1" smtClean="0">
                          <a:latin typeface="Times New Roman"/>
                          <a:ea typeface="Times New Roman"/>
                        </a:rPr>
                        <a:t>уч</a:t>
                      </a:r>
                      <a:r>
                        <a:rPr lang="ru-RU" sz="1200" u="none" dirty="0" smtClean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1200" u="none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u="none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u="none" dirty="0">
                          <a:latin typeface="Times New Roman"/>
                          <a:ea typeface="Times New Roman"/>
                        </a:rPr>
                        <a:t>году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5961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Динамический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Участие родителей в мероприятиях ДОУ (</a:t>
                      </a:r>
                      <a:r>
                        <a:rPr lang="ru-RU" sz="1200" u="sng">
                          <a:latin typeface="Times New Roman"/>
                          <a:ea typeface="Times New Roman"/>
                        </a:rPr>
                        <a:t>за последние три года)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5961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Объемный 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Процент родителей, принявших участие в мероприятиях ДОУ в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уч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году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769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Объемный</a:t>
                      </a:r>
                      <a:r>
                        <a:rPr lang="ru-RU" sz="1200" baseline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Количество семей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, нуждающихся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 социальной защите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5961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Динамический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Доля дней, проведенных воспитанниками в группах по факту (за последние три года)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5153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Объемный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Доля дней, проведенных воспитанниками в группах по факту (за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учебный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8434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Объемный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Процент родителей воспитанников, высказывающих позитивное отношение к ДОУ (результаты анкетирования, опросов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учебный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5961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Объемный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Показатели адаптации выпускников детского сада к школе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5961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Объемный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Показатели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адаптации детей к условиям детского сада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558314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Объемный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Процент воспитанников старшего дошкольного возраста, охваченных различными формами дополнительного образования, реализуемыми на базе ДОУ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558314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Объемный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Реализация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индивидуальных образовательных маршрутов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523220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SWOT –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(+)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111051"/>
          <a:ext cx="8712968" cy="5608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564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564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86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Сильные стороны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Какие факторы повлияли на качество 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301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Заинтересованность родителей в получении воспитанниками качественных образовательных услуг, позитивное отношение родителей к деятельности ДОУ (82%)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Партнерские отношения с семьей</a:t>
                      </a:r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Осуществление психолого-педагогического сопровождения  семьи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50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Преемственность начального и дошкольного образования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Реализация  мероприятий по преемственности 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34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Адаптация детей к условиям детского сада (преобладает легкая адаптация, показатели лучше районных)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Компетентность педагогов в вопросах образования и воспитания детей раннего возраста</a:t>
                      </a:r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Консультирование родителей</a:t>
                      </a:r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Реализация новых форм дошкольного образования (консультационный пункт для родителей  детей, не посещающих детский сад)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6899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Индивидуальное сопровождение детей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Реализация индивидуальных образовательных маршрутов воспитанников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Внедрение инклюзивной практики в образовательную деятельность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523220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SWOT 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анализ (-)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340768"/>
          <a:ext cx="8568952" cy="41764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993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696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981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Слабые стороны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Какие действия необходимо предпринять для улучшения (управленческие решения)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641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Показатели посещаемости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Сформировать заинтересованность родителей в систематическом посещении детьми детского сада (не допускать немотивированных пропусков)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141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Отсутствие дополнительных образовательных услуг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Организация дополнительных платных и бесплатных образовательных услуг с учетом социального заказа родителей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461665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Насколько эффективно воспитание и образование в ДОУ?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052736"/>
          <a:ext cx="8424936" cy="5301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08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040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4432"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Параметры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5167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Динамический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Образовательный ценз педагогических работников - % педагогических работников, имеющих профессиональное образование (динамика за 3 года)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5167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Объемный 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Образовательный ценз педагогических работников - % педагогических работников, имеющих профессиональное образование (данные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учебный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3041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Объемный 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Наличие в ДОУ системы профессионального роста педагогов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550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Объемный 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Наличие в ДОУ следующих педагогических работников: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Музыкального руководителя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Инструктора по физической культуре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Учителя – логопеда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Учителя дефектолога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Педагога - психолога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5167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Объемный 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Удельный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вес  (%)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численности педагогических работников, прошедших повышение квалификации по применению в образовательном процессе  ФГОС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ДО(за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учебный год)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5557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Объемный 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Соотношение педагогический работник/воспитанник в ДОУ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5167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Динамический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Доля воспитанников подготовительных к школе групп, готовых к школьному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обучению (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динамика за 3 года)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5167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Объемный 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Доля воспитанников подготовительных к школе групп, готовых к школьному обучению(данные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учебный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год)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5167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Динамический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Уровень готовности детей к обучению в школе  - количество детей со средним и высоким уровнем готовности (динамика за 3 года)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5167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Объемный 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Уровень готовности детей к обучению в школе  - количество детей со средним и высоким уровнем готовности (данные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учебный год)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55167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Объемный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Число образовательных технологий, используемых в образовательном процессе в соответствии с образовательной программой ДОУ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0282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Объемный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Организация методического сопровождения деятельности педагогов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4432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Объемный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Мониторинг эффективности качества ВОП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260648"/>
            <a:ext cx="8064896" cy="830997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Нормативно-правовое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мониторинга качества образования ДОУ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34076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Федеральный Закон от 26.12. 2012г.  № 273, статья 28 «Об образовании в   Российской Федерации»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«Об утверждении показателей мониторинга системы образования»  №14 от 15.01.2014г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(с изменениями от 2018 г.)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«Санитарно-эпидемиологические  требования к устройству, содержанию и организации режима работы дошкольных образовательных учреждений» (Санитарно - эпидемиологические правила и нормативы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2.4.1.3049-13)</a:t>
            </a:r>
          </a:p>
          <a:p>
            <a:pPr lvl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Письмо департамента образования Ярославской области от 07.08.2007 № 2097/01-10 «О самооценке образовательных учреждений».</a:t>
            </a:r>
          </a:p>
          <a:p>
            <a:pPr lvl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Приложение к письму департамента образования от 07.08.2007 Форма отчета о самооценке.</a:t>
            </a:r>
          </a:p>
          <a:p>
            <a:pPr lvl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Формирование отчета о самооценке общеобразовательного учреждения: руководство для администраторов и педагогических коллективов общеобразовательных учреждений / Е.О. Степанова. – Ярославль: ГОУ ЯО ИРО, 2009. – 82 с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Положение о внутренней системе оценки качества образования в ДОУ</a:t>
            </a:r>
          </a:p>
          <a:p>
            <a:pPr lvl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Приказ об организации  деятельности ДОУ по самоанализу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47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523220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SWOT –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(+)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836712"/>
          <a:ext cx="8712968" cy="58618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326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Наиболее сильные особенности воспитания, образования в ДОУ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Какие факторы повлияли на результат.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5449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 компетентность педагогов.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0"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Управление процессом методического сопровождения: курсовая подготовка  на базе ГЦРО,  ИРО ЯО, внутрифирменное обучение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Создание системы стимулирования  педагогов, направленной на достижение качества трудовой деятельности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Методическое и материально - техническое обеспечение ВОП.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179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Инновационная деятельность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Методическое  сопровождение педагогов, работающих в инновационном и экспериментальном режиме.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4359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Успешная кадровая политика в ДОУ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0"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административная команда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Демократический стиль руководства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Результативность внутрифирменного обучения педагогов.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Индивидуальное сопровождение.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179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Преемственность начального и дошкольного образования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Реализация  мероприятий по преемственности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5449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Адаптация детей к условиям детского сада (преобладает легкая адаптация, показатели лучше районных)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Компетентность педагогов в вопросах образования и воспитания детей раннего возраста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Консультирование родителей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Реализация новых форм дошкольного образования (консультационный пункт для родителей  детей, не посещающих детский сад)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179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Индивидуальное сопровождение детей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Реализация индивидуальных образовательных маршрутов воспитанников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Внедрение инклюзивной практики в образовательную деятельность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5460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Участие воспитанников в выставках, конкурсах, фестивалях (победители, лауреаты, дипломанты)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Профессионализм и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творческий 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потенциал педагогического коллектива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523220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SWOT –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(-)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124744"/>
          <a:ext cx="8568952" cy="535821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017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67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80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Слабые стороны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Какие действия для этого необходимо предпринять (управленческие решения)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806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Результаты  мониторинга качества образования в ДОУ (инструментарий)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системы  по проведению мониторинга качества образования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61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Недостаточная профессиональная компетентность педагогов в вопросах   использовании  информационных ресурсов, здоровье сберегающих технологий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0"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Обучающие семинары, внедрение данных технологий в образовательную деятельность.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Стимулирование профессионального роста педагогов.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7418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Недостаточная  квалификация педагогов по вопросам внедрения  ФГОС ДО в ВОП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0"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Управление процессом методического сопровождения:  курсовая подготовка  на базе ГЦРО и ИРО ЯО, внутрифирменное обучение.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Создание системы стимулирования педагогов, направленной на достижение качества трудовой деятельности.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09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Несоответствие   развивающей предметно – пространственной  среды требованиям ФГОС ДО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 развивающей предметно – пространственной  среды. Приобретение методической литературы,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учебно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– методических пособий.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3506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Недостаточная компетентность педагогов в осуществлении индивидуального сопровождения ребенка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системы работы по составлению индивидуальных образовательных программ воспитанников с учетом данных педагогической диагностики, индивидуальных особенностей детей.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Реализация индивидуальных образовательных маршрутов.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461665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Насколько эффективна система мониторинга в ДОУ?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124744"/>
          <a:ext cx="8568952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80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209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42667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Параметры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364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Динамический 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Регулярность и полнота обновления данных в ЭБД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364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Объемный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% педагогического, административного персонала, имеющего оборудованные ПК рабочие места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70467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Динамический 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% педагогического, административного персонала, имеющего оборудованные ПК рабочие места (динамика за 3 года)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1364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Объемный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Регулярность и частота  использования результатов мониторинга в управленческой деятельности в ОУ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70467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Объемный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Использование результатов мониторинга в целях информирования родителей о результативности деятельности ДОУ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523220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SWOT –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(+)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196752"/>
          <a:ext cx="8712968" cy="52598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329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800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45360">
                <a:tc>
                  <a:txBody>
                    <a:bodyPr/>
                    <a:lstStyle/>
                    <a:p>
                      <a:pPr marL="19050" marR="190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Сильные стороны  системы мониторинга качества образования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9050" marR="190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Факторы, повлиявшие на качество мониторинга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1026">
                <a:tc>
                  <a:txBody>
                    <a:bodyPr/>
                    <a:lstStyle/>
                    <a:p>
                      <a:pPr marL="19050"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Создана электронная база данных по кадрам и контингенту воспитанников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9050"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Работа по освоению программного комплекса «АСИОУ»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8040">
                <a:tc>
                  <a:txBody>
                    <a:bodyPr/>
                    <a:lstStyle/>
                    <a:p>
                      <a:pPr marL="19050"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Информация БД используется для анализа и планирования управленческой деятельности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9050"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Индивидуальное и групповое консультирование коллектива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180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Создана система мониторинга качества  образовательной деятельности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Планирование управленческой деятельности Планирование образовательной деятельности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Внедрение инклюзивной практики образования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360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Комплексная диагностика учителем - логопедом речевого развития детей с тяжелыми нарушениями речи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Индивидуальное сопровождение ребенка (программа коррекционно-развивающей логопедической работы)</a:t>
                      </a:r>
                    </a:p>
                    <a:p>
                      <a:pPr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Приобретение методической литературы, оборудования для коррекционно-развивающих логопедических занятий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180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Деятельность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педколлектива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по содержательному анализу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воспитательно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- образовательного процесса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0"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компетентность педагогов Самообразование</a:t>
                      </a:r>
                    </a:p>
                    <a:p>
                      <a:pPr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Индивидуальное консультирование 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523220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SWOT –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(-)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052737"/>
          <a:ext cx="8640960" cy="552085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703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706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91984">
                <a:tc>
                  <a:txBody>
                    <a:bodyPr/>
                    <a:lstStyle/>
                    <a:p>
                      <a:pPr marL="19050" marR="190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Аспекты системы мониторинга, нуждающиеся в улучшении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0" marR="190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Какие действия необходимо предпринять? (управленческие решения)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Освоение программного комплекса АИСДОУ "Электронная очередь"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Самообразование руководителя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548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Создание электронной БД «Социальный паспорт семей воспитанников»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Обучение, консультирование педагогов  по вопросам применения  электронных средств хранения, обработки и передачи информации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604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Работа с программным комплексом «АСИОУ»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Увеличить число рабочих мест по работе с программным комплексом «АСИОУ», обучение персонала.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4289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Система информирования родителей о деятельности ДОУ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0"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Обучение, консультирование родителей по вопросам применения электронных средств хранения, обработки и передачи информации на сайте детского сада.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Создание условий для свободного доступа родителей к значимой информации с помощью электронных средств хранения, обработки и передачи информации на сайте детского сада.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3346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Реализация индивидуальных образовательных маршрутов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системы работы по составлению индивидуальных образовательных программ воспитанников с учетом данных педагогической диагностики, индивидуальных особенностей детей.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073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Информирование родителей о результатах развития детей, партнерское взаимодействие с семьей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психолого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– педагогической консультационной помощи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461665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Насколько эффективно управление ДОУ?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24744"/>
            <a:ext cx="835292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Основные направления кадровой политики (стратегия управленческой деятельности детского сада):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Создание условий для повышения профессиональной компетентности педагогов (через курсы повышения квалификации, профессиональную переподготовку, аттестацию, обучение).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Формирование мотивации педагогов к профессиональному росту и развитию (заинтересованность в педагогической деятельности, система морального и материального стимулирования, создание в ДОУ здоровой конкуренции среди педагогов и специалистов).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Создание условий для самореализации педагогов в профессиональной деятельности (конкурсы  профессионального мастерства, авторские, методические разработки, творческие работы, карьерный рост, психологическая удовлетворенность в своей деятельности).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Профилактика профессионального выгорания педагогов (через систему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психотехнологий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тренингов).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Обеспечение благоприятного психологического микроклимата в коллективе, управление конфликтами.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19559"/>
              </p:ext>
            </p:extLst>
          </p:nvPr>
        </p:nvGraphicFramePr>
        <p:xfrm>
          <a:off x="251520" y="332658"/>
          <a:ext cx="8568952" cy="6120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99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49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0317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Параметры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241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Объемный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Количество жалоб родителей (законных представителей) воспитанников на нарушение требований  Стандарта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241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Объемный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Обращения в вышестоящие организации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241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Объемный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Отзывы СМИ (за последние три года)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241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Объемный 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показатель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Замечания в актах приемки образовательного учреждения (на начало учебного года)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241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Объемный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Регулярность и частота  использования результатов мониторинга в управленческой деятельности в ОУ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28286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Объемный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Наличие: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-  программы развития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-  образовательной программы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-  оформленного соответствующими нормативными документами органов государственно-общественного управления образованием (наблюдательный совет, управляющий совет, общее собрание трудового коллектива, совет родителей, педагогический совет);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 перспективного плана по преемственности работы ДОУ  и школы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 положения о контроле качества медицинской помощи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523220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SWOT –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(+)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124744"/>
          <a:ext cx="8568952" cy="52147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199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49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184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Наиболее сильные аспекты управления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Какие факторы повлияли на результат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Стратегическое планирование деятельности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Разработка программы развития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Выполнение муниципального задания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Скоординированность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действий административной команды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691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Создание условий для профессионального роста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своение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новых технологий для оптимизации образовательного процесса и обеспечения реализации федеральных государственных образовательных стандартов  ДО.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Успешная кадровая политика в ДОУ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0"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административная команда</a:t>
                      </a:r>
                    </a:p>
                    <a:p>
                      <a:pPr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Демократический стиль руководства</a:t>
                      </a:r>
                    </a:p>
                    <a:p>
                      <a:pPr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Результативность внутрифирменного обучения педагогов.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Индивидуальное сопровождение и поддержка инициатив педагогов.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Управление персоналом с учетом психологических особенностей работника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0"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Опыт работы, знание психологии, самообразование, прохождение курсовой подготовки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Сохранение и преумножение контингента воспитанников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0"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Введение в эксплуатацию нового здания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523220"/>
          </a:xfrm>
          <a:prstGeom prst="rect">
            <a:avLst/>
          </a:prstGeom>
          <a:solidFill>
            <a:srgbClr val="A5C4E9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SWOT –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(-)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124744"/>
          <a:ext cx="8640960" cy="52565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946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462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975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Сферы улучшения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Управленческие решения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8771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Создание условий для включения в процесс подготовки и принятия стратегических управленческих решений представителей всех категорий участников образовательного процесса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0" marR="19050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Обучение членов административной команды   методике,  технологии управления в образовательном процессе. Основа: менеджмент в образовании.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5322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Информатизация управления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0" marR="19050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Обеспечение рабочих мест персонала информационно-технологическим оборудованием.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Обучение персонала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использованию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программного комплекса «АСИОУ»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1809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Кадровая политика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0" marR="190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Управление процессом профессионального роста сотрудников и  методического сопровождения педагогов: повышение квалификации,  курсовая подготовка, внутрифирменное обучение.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Создание системы стимулирования педагогов, направленной на достижение качества трудовой деятельности.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461665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Показатели результативности работы ДОУ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457200" y="1124744"/>
          <a:ext cx="836327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260648"/>
            <a:ext cx="8064896" cy="861774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Показатели эффективности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мониторинга качества образования ДОУ :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412776"/>
            <a:ext cx="835292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Открытость (информационная прозрачность), достоверность представленных   материалов.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Уделяет главное внимание достижениям в деятельности учреждения;</a:t>
            </a:r>
          </a:p>
          <a:p>
            <a:pPr lvl="0" algn="just">
              <a:spcAft>
                <a:spcPts val="12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непрерывный процесс, а не одномоментный срез.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Задействует всех работников ДОУ для оценки полученных результатов и выполненной работы.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Систематическая информация об оценке всех участников образовательных отношений ДОУ к деятельности.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Выводы представлены в виде измеряемых параметров деятельности, чтобы можно было определить временные тенденции.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Ведет к составлению планов по усовершенствованию, которые подвергаются мониторингу относительно ясно заявленных целей и критериев успеха деятельности организации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Приводит к совершенствованию качества образования в ДОУ.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461665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Эффективность мониторинга качества образования ДОУ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340768"/>
            <a:ext cx="8352928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Управление качеством образования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Возможность оценивать динамику развития, </a:t>
            </a:r>
          </a:p>
          <a:p>
            <a:pPr>
              <a:spcAft>
                <a:spcPts val="18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деятельность ДОУ, педагогов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Оценить прирост/улучшение и эффективность </a:t>
            </a:r>
          </a:p>
          <a:p>
            <a:pPr>
              <a:spcAft>
                <a:spcPts val="18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деятельности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Обязывает формулировать конкретные измеряемые </a:t>
            </a:r>
          </a:p>
          <a:p>
            <a:pPr>
              <a:spcAft>
                <a:spcPts val="18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цели и задачи на улучшение работы ДОУ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830997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Условия эффективной организации мониторинга качества образования ДОУ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7978" y="2105561"/>
            <a:ext cx="2520280" cy="1938992"/>
          </a:xfrm>
          <a:prstGeom prst="rect">
            <a:avLst/>
          </a:prstGeom>
          <a:solidFill>
            <a:srgbClr val="CCFFFF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Системы мониторинга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(нормативная обеспеченность)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49762" y="2105561"/>
            <a:ext cx="3044475" cy="1569660"/>
          </a:xfrm>
          <a:prstGeom prst="rect">
            <a:avLst/>
          </a:prstGeom>
          <a:solidFill>
            <a:srgbClr val="CCFFFF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мониторинга(заведующий + команда сотрудников)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00192" y="2058118"/>
            <a:ext cx="2736304" cy="1569660"/>
          </a:xfrm>
          <a:prstGeom prst="rect">
            <a:avLst/>
          </a:prstGeom>
          <a:solidFill>
            <a:srgbClr val="CCFFFF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в ДОУ системы мониторинга и статистики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78386" y="4509120"/>
            <a:ext cx="2299871" cy="1323439"/>
          </a:xfrm>
          <a:prstGeom prst="rect">
            <a:avLst/>
          </a:prstGeom>
          <a:solidFill>
            <a:srgbClr val="FFFFB3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критериев и показателей эффективности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20717" y="4395473"/>
            <a:ext cx="3960440" cy="769441"/>
          </a:xfrm>
          <a:prstGeom prst="rect">
            <a:avLst/>
          </a:prstGeom>
          <a:solidFill>
            <a:srgbClr val="FFFFB3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мониторингом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96538" y="5478616"/>
            <a:ext cx="5395398" cy="1200329"/>
          </a:xfrm>
          <a:prstGeom prst="rect">
            <a:avLst/>
          </a:prstGeom>
          <a:solidFill>
            <a:srgbClr val="FFFFB3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Качественное оформление результатов мониторинга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469022" y="1337866"/>
            <a:ext cx="0" cy="7202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1835696" y="1385309"/>
            <a:ext cx="2376264" cy="617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765579" y="1385309"/>
            <a:ext cx="2470717" cy="617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501272" y="3675221"/>
            <a:ext cx="0" cy="7202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004048" y="3675221"/>
            <a:ext cx="0" cy="7202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707904" y="3770954"/>
            <a:ext cx="0" cy="17076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82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7504" y="260648"/>
            <a:ext cx="8784976" cy="1200329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Выявление положительных и отрицательных моментов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деятельности ДОУ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SWOT +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SWOT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)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916832"/>
            <a:ext cx="8352928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Стратегия дальнейшего развития – </a:t>
            </a: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план модернизации условий </a:t>
            </a: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 совершенствованию качества </a:t>
            </a: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образования в ДОУ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4293096"/>
            <a:ext cx="786060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качества образования ДОУ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инструмент обеспечения предоставляемых ДОУ качественных образовательных услуг</a:t>
            </a:r>
          </a:p>
          <a:p>
            <a:pPr>
              <a:buBlip>
                <a:blip r:embed="rId3"/>
              </a:buBlip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инициирует изменения в деятельности ДОУ,</a:t>
            </a:r>
          </a:p>
          <a:p>
            <a:pPr>
              <a:buBlip>
                <a:blip r:embed="rId3"/>
              </a:buBlip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мотивация коллектива к развитию.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96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260648"/>
            <a:ext cx="8064896" cy="861774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Выводы, сделанные в ходе мониторинга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должны: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268760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гарантированно основываться на здравых, надежных и доступных данных;</a:t>
            </a:r>
          </a:p>
          <a:p>
            <a:pPr lvl="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быть сделаны участниками образовательного процесса и основаны на непосредственном наблюдении;</a:t>
            </a:r>
          </a:p>
          <a:p>
            <a:pPr lvl="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быть надежными и основываться на общих, понятных всем критериях;</a:t>
            </a:r>
          </a:p>
          <a:p>
            <a:pPr lvl="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быть реальными и точно отражающими то, что сделано и достигнуто; </a:t>
            </a:r>
          </a:p>
          <a:p>
            <a:pPr lvl="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быть обобщёнными и выражать коллективное мнение всего педагогического коллектива и заинтересованных лиц.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260648"/>
            <a:ext cx="8064896" cy="861774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Информационная основа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мониторинга качества образования ДОУ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700808"/>
            <a:ext cx="835292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Широкий спектр информации относительно сильных сторон в работе ДОУ и тех областей ее жизни, которые нуждаются в улучшении.</a:t>
            </a:r>
          </a:p>
          <a:p>
            <a:pPr lvl="0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Учитывает точку зрения большого числа различных заинтересованных лиц.</a:t>
            </a:r>
          </a:p>
          <a:p>
            <a:pPr lvl="0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Ориентирован на изучение различных результатов и аспектов деятельности.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260648"/>
            <a:ext cx="8064896" cy="492443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 к индикаторам</a:t>
            </a: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96752"/>
            <a:ext cx="835292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Мониторинг проводится по индикаторам, отражающим сущностные характеристики образовательного учреждения. </a:t>
            </a:r>
          </a:p>
          <a:p>
            <a:pPr lvl="0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Индикаторы, используемые для оценки условий и результатов деятельности ДОУ, должны отражать интересы и запросы различных категорий потребителей образовательных услуг, педагогического коллектива и администрации, семей и представителей местного сообщества.</a:t>
            </a:r>
          </a:p>
          <a:p>
            <a:pPr lvl="0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Указанные индикаторы не остаются неизменными, они могут со временем трансформироваться, так как меняется заказ к системе образования, трансформируется понятие качества образования.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260648"/>
            <a:ext cx="8064896" cy="492443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результатов</a:t>
            </a: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124744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Выгоды для ОУ от использования мониторинга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628800"/>
            <a:ext cx="8280920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всесторонний и качественный анализ состояния системы и процессов ДОУ с учетом мнения потребителей;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реальные изменения в практике деятельности ДОУ по итогам реализации проектов и программ  по улучшению работы;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повышение уровня информированности потребителей образовательных услуг о состоянии ДОУ при использовании достоверной информации, собираемой на систематической основе и учитывающей отзывы самих потребителей;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формирование информационной основы для прохождения аттестации педагогических работников и подготовка ДОУ к проверкам органов управления образованием;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расширение способов оценки работы педагогов ДОУ;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возможность получения внешней экспертной оценки о работе учреждения.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пользователь\Desktop\ValentinkaSlaidPrew.jpg"/>
          <p:cNvPicPr>
            <a:picLocks noChangeAspect="1" noChangeArrowheads="1"/>
          </p:cNvPicPr>
          <p:nvPr/>
        </p:nvPicPr>
        <p:blipFill>
          <a:blip r:embed="rId2" cstate="print"/>
          <a:srcRect l="1176" t="1700" r="1176" b="17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260648"/>
            <a:ext cx="8064896" cy="492443"/>
          </a:xfrm>
          <a:prstGeom prst="rect">
            <a:avLst/>
          </a:prstGeom>
          <a:solidFill>
            <a:srgbClr val="E1CC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результатов</a:t>
            </a: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124744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Результаты мониторинга должны стать основой для: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700808"/>
            <a:ext cx="828092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ежегодного отчета учреждения перед учредителем;</a:t>
            </a:r>
          </a:p>
          <a:p>
            <a:pPr lvl="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ежегодного публичного доклада заведующего;</a:t>
            </a:r>
          </a:p>
          <a:p>
            <a:pPr lvl="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ежегодного отчета администрации ОУ перед управляющим советом, общественностью;</a:t>
            </a:r>
          </a:p>
          <a:p>
            <a:pPr lvl="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формирования перспективного плана работы образовательного учреждения;</a:t>
            </a:r>
          </a:p>
          <a:p>
            <a:pPr lvl="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самоанализа деятельности руководителей, методистов образовательных учреждений при прохождении ими аттестации;</a:t>
            </a:r>
          </a:p>
          <a:p>
            <a:pPr lvl="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самообследования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деятельности ДОУ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3574</Words>
  <Application>Microsoft Office PowerPoint</Application>
  <PresentationFormat>Экран (4:3)</PresentationFormat>
  <Paragraphs>493</Paragraphs>
  <Slides>42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50" baseType="lpstr">
      <vt:lpstr>Arial Unicode MS</vt:lpstr>
      <vt:lpstr>Arial</vt:lpstr>
      <vt:lpstr>Calibri</vt:lpstr>
      <vt:lpstr>Georgia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мэрии города Ярославля  униципальное дошкольное образовательное учреждение «Детский сад № 93»</dc:title>
  <dc:creator>Детский сад 93</dc:creator>
  <cp:lastModifiedBy>RePack by Diakov</cp:lastModifiedBy>
  <cp:revision>119</cp:revision>
  <dcterms:created xsi:type="dcterms:W3CDTF">2015-11-24T12:12:40Z</dcterms:created>
  <dcterms:modified xsi:type="dcterms:W3CDTF">2018-03-06T11:46:41Z</dcterms:modified>
</cp:coreProperties>
</file>